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79"/>
  </p:notesMasterIdLst>
  <p:handoutMasterIdLst>
    <p:handoutMasterId r:id="rId80"/>
  </p:handoutMasterIdLst>
  <p:sldIdLst>
    <p:sldId id="270" r:id="rId2"/>
    <p:sldId id="430" r:id="rId3"/>
    <p:sldId id="437" r:id="rId4"/>
    <p:sldId id="341" r:id="rId5"/>
    <p:sldId id="431" r:id="rId6"/>
    <p:sldId id="335" r:id="rId7"/>
    <p:sldId id="288" r:id="rId8"/>
    <p:sldId id="290" r:id="rId9"/>
    <p:sldId id="292" r:id="rId10"/>
    <p:sldId id="291" r:id="rId11"/>
    <p:sldId id="441" r:id="rId12"/>
    <p:sldId id="490" r:id="rId13"/>
    <p:sldId id="489" r:id="rId14"/>
    <p:sldId id="442" r:id="rId15"/>
    <p:sldId id="443" r:id="rId16"/>
    <p:sldId id="481" r:id="rId17"/>
    <p:sldId id="515" r:id="rId18"/>
    <p:sldId id="482" r:id="rId19"/>
    <p:sldId id="483" r:id="rId20"/>
    <p:sldId id="493" r:id="rId21"/>
    <p:sldId id="494" r:id="rId22"/>
    <p:sldId id="480" r:id="rId23"/>
    <p:sldId id="495" r:id="rId24"/>
    <p:sldId id="496" r:id="rId25"/>
    <p:sldId id="497" r:id="rId26"/>
    <p:sldId id="498" r:id="rId27"/>
    <p:sldId id="501" r:id="rId28"/>
    <p:sldId id="502" r:id="rId29"/>
    <p:sldId id="503" r:id="rId30"/>
    <p:sldId id="500" r:id="rId31"/>
    <p:sldId id="504" r:id="rId32"/>
    <p:sldId id="505" r:id="rId33"/>
    <p:sldId id="506" r:id="rId34"/>
    <p:sldId id="507" r:id="rId35"/>
    <p:sldId id="508" r:id="rId36"/>
    <p:sldId id="509" r:id="rId37"/>
    <p:sldId id="513" r:id="rId38"/>
    <p:sldId id="510" r:id="rId39"/>
    <p:sldId id="499" r:id="rId40"/>
    <p:sldId id="512" r:id="rId41"/>
    <p:sldId id="450" r:id="rId42"/>
    <p:sldId id="445" r:id="rId43"/>
    <p:sldId id="451" r:id="rId44"/>
    <p:sldId id="444" r:id="rId45"/>
    <p:sldId id="460" r:id="rId46"/>
    <p:sldId id="454" r:id="rId47"/>
    <p:sldId id="461" r:id="rId48"/>
    <p:sldId id="456" r:id="rId49"/>
    <p:sldId id="459" r:id="rId50"/>
    <p:sldId id="458" r:id="rId51"/>
    <p:sldId id="464" r:id="rId52"/>
    <p:sldId id="463" r:id="rId53"/>
    <p:sldId id="455" r:id="rId54"/>
    <p:sldId id="465" r:id="rId55"/>
    <p:sldId id="452" r:id="rId56"/>
    <p:sldId id="468" r:id="rId57"/>
    <p:sldId id="470" r:id="rId58"/>
    <p:sldId id="453" r:id="rId59"/>
    <p:sldId id="466" r:id="rId60"/>
    <p:sldId id="472" r:id="rId61"/>
    <p:sldId id="467" r:id="rId62"/>
    <p:sldId id="471" r:id="rId63"/>
    <p:sldId id="473" r:id="rId64"/>
    <p:sldId id="475" r:id="rId65"/>
    <p:sldId id="476" r:id="rId66"/>
    <p:sldId id="477" r:id="rId67"/>
    <p:sldId id="474" r:id="rId68"/>
    <p:sldId id="478" r:id="rId69"/>
    <p:sldId id="491" r:id="rId70"/>
    <p:sldId id="258" r:id="rId71"/>
    <p:sldId id="462" r:id="rId72"/>
    <p:sldId id="484" r:id="rId73"/>
    <p:sldId id="485" r:id="rId74"/>
    <p:sldId id="488" r:id="rId75"/>
    <p:sldId id="486" r:id="rId76"/>
    <p:sldId id="487" r:id="rId77"/>
    <p:sldId id="514" r:id="rId7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6D6D"/>
    <a:srgbClr val="E3BF17"/>
    <a:srgbClr val="1A1C15"/>
    <a:srgbClr val="1B3061"/>
    <a:srgbClr val="808080"/>
    <a:srgbClr val="C9DBE8"/>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7" autoAdjust="0"/>
    <p:restoredTop sz="67113" autoAdjust="0"/>
  </p:normalViewPr>
  <p:slideViewPr>
    <p:cSldViewPr>
      <p:cViewPr varScale="1">
        <p:scale>
          <a:sx n="63" d="100"/>
          <a:sy n="63" d="100"/>
        </p:scale>
        <p:origin x="1548" y="42"/>
      </p:cViewPr>
      <p:guideLst>
        <p:guide orient="horz" pos="2160"/>
        <p:guide pos="2880"/>
      </p:guideLst>
    </p:cSldViewPr>
  </p:slideViewPr>
  <p:outlineViewPr>
    <p:cViewPr>
      <p:scale>
        <a:sx n="33" d="100"/>
        <a:sy n="33" d="100"/>
      </p:scale>
      <p:origin x="0" y="-10656"/>
    </p:cViewPr>
  </p:outlineViewPr>
  <p:notesTextViewPr>
    <p:cViewPr>
      <p:scale>
        <a:sx n="100" d="100"/>
        <a:sy n="100" d="100"/>
      </p:scale>
      <p:origin x="0" y="0"/>
    </p:cViewPr>
  </p:notesTextViewPr>
  <p:sorterViewPr>
    <p:cViewPr>
      <p:scale>
        <a:sx n="100" d="100"/>
        <a:sy n="100" d="100"/>
      </p:scale>
      <p:origin x="0" y="-99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06ED53-6EE5-405E-81FF-4EE9F21197AB}"/>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a:p>
        </p:txBody>
      </p:sp>
      <p:sp>
        <p:nvSpPr>
          <p:cNvPr id="3" name="Date Placeholder 2">
            <a:extLst>
              <a:ext uri="{FF2B5EF4-FFF2-40B4-BE49-F238E27FC236}">
                <a16:creationId xmlns:a16="http://schemas.microsoft.com/office/drawing/2014/main" id="{6A764FCF-BC58-4C88-8933-C223E3191EA0}"/>
              </a:ext>
            </a:extLst>
          </p:cNvPr>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defRPr>
            </a:lvl1pPr>
          </a:lstStyle>
          <a:p>
            <a:pPr>
              <a:defRPr/>
            </a:pPr>
            <a:fld id="{3B522D24-F53D-43B8-AF48-AF55F2B52EB7}" type="datetimeFigureOut">
              <a:rPr lang="en-US"/>
              <a:pPr>
                <a:defRPr/>
              </a:pPr>
              <a:t>3/18/2020</a:t>
            </a:fld>
            <a:endParaRPr lang="en-US"/>
          </a:p>
        </p:txBody>
      </p:sp>
      <p:sp>
        <p:nvSpPr>
          <p:cNvPr id="4" name="Footer Placeholder 3">
            <a:extLst>
              <a:ext uri="{FF2B5EF4-FFF2-40B4-BE49-F238E27FC236}">
                <a16:creationId xmlns:a16="http://schemas.microsoft.com/office/drawing/2014/main" id="{5C64CD8A-B53E-467F-86CF-AC438290D2F4}"/>
              </a:ext>
            </a:extLst>
          </p:cNvPr>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a:p>
        </p:txBody>
      </p:sp>
      <p:sp>
        <p:nvSpPr>
          <p:cNvPr id="5" name="Slide Number Placeholder 4">
            <a:extLst>
              <a:ext uri="{FF2B5EF4-FFF2-40B4-BE49-F238E27FC236}">
                <a16:creationId xmlns:a16="http://schemas.microsoft.com/office/drawing/2014/main" id="{00072758-8D22-449E-A261-E2497CCEE8BE}"/>
              </a:ext>
            </a:extLst>
          </p:cNvPr>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eaLnBrk="1" fontAlgn="auto" hangingPunct="1">
              <a:spcBef>
                <a:spcPts val="0"/>
              </a:spcBef>
              <a:spcAft>
                <a:spcPts val="0"/>
              </a:spcAft>
              <a:defRPr sz="1300">
                <a:latin typeface="+mn-lt"/>
              </a:defRPr>
            </a:lvl1pPr>
          </a:lstStyle>
          <a:p>
            <a:pPr>
              <a:defRPr/>
            </a:pPr>
            <a:fld id="{825651F3-CC7C-4CA3-B057-B141C65D24C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44AEC-CF8B-49D1-97AB-F444845D9326}"/>
              </a:ext>
            </a:extLst>
          </p:cNvPr>
          <p:cNvSpPr>
            <a:spLocks noGrp="1"/>
          </p:cNvSpPr>
          <p:nvPr>
            <p:ph type="hdr" sz="quarter"/>
          </p:nvPr>
        </p:nvSpPr>
        <p:spPr>
          <a:xfrm>
            <a:off x="0" y="0"/>
            <a:ext cx="3170238" cy="479425"/>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a:p>
        </p:txBody>
      </p:sp>
      <p:sp>
        <p:nvSpPr>
          <p:cNvPr id="3" name="Date Placeholder 2">
            <a:extLst>
              <a:ext uri="{FF2B5EF4-FFF2-40B4-BE49-F238E27FC236}">
                <a16:creationId xmlns:a16="http://schemas.microsoft.com/office/drawing/2014/main" id="{128EAE03-9864-485B-92CB-609D043AEEE7}"/>
              </a:ext>
            </a:extLst>
          </p:cNvPr>
          <p:cNvSpPr>
            <a:spLocks noGrp="1"/>
          </p:cNvSpPr>
          <p:nvPr>
            <p:ph type="dt" idx="1"/>
          </p:nvPr>
        </p:nvSpPr>
        <p:spPr>
          <a:xfrm>
            <a:off x="4143375" y="0"/>
            <a:ext cx="3170238" cy="479425"/>
          </a:xfrm>
          <a:prstGeom prst="rect">
            <a:avLst/>
          </a:prstGeom>
        </p:spPr>
        <p:txBody>
          <a:bodyPr vert="horz" lIns="96661" tIns="48331" rIns="96661" bIns="48331" rtlCol="0"/>
          <a:lstStyle>
            <a:lvl1pPr algn="r" eaLnBrk="1" fontAlgn="auto" hangingPunct="1">
              <a:spcBef>
                <a:spcPts val="0"/>
              </a:spcBef>
              <a:spcAft>
                <a:spcPts val="0"/>
              </a:spcAft>
              <a:defRPr sz="1300">
                <a:latin typeface="+mn-lt"/>
              </a:defRPr>
            </a:lvl1pPr>
          </a:lstStyle>
          <a:p>
            <a:pPr>
              <a:defRPr/>
            </a:pPr>
            <a:fld id="{1E1CE5E9-41EB-42BD-9FB9-3CADE009D565}" type="datetimeFigureOut">
              <a:rPr lang="en-US"/>
              <a:pPr>
                <a:defRPr/>
              </a:pPr>
              <a:t>3/18/2020</a:t>
            </a:fld>
            <a:endParaRPr lang="en-US"/>
          </a:p>
        </p:txBody>
      </p:sp>
      <p:sp>
        <p:nvSpPr>
          <p:cNvPr id="4" name="Slide Image Placeholder 3">
            <a:extLst>
              <a:ext uri="{FF2B5EF4-FFF2-40B4-BE49-F238E27FC236}">
                <a16:creationId xmlns:a16="http://schemas.microsoft.com/office/drawing/2014/main" id="{18AC982C-462E-4F48-ADF7-5FDFD5E47590}"/>
              </a:ext>
            </a:extLst>
          </p:cNvPr>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AFF2580C-80A7-46D9-B8F5-AF75C754824F}"/>
              </a:ext>
            </a:extLst>
          </p:cNvPr>
          <p:cNvSpPr>
            <a:spLocks noGrp="1"/>
          </p:cNvSpPr>
          <p:nvPr>
            <p:ph type="body" sz="quarter" idx="3"/>
          </p:nvPr>
        </p:nvSpPr>
        <p:spPr>
          <a:xfrm>
            <a:off x="731838" y="4560888"/>
            <a:ext cx="5851525" cy="4319587"/>
          </a:xfrm>
          <a:prstGeom prst="rect">
            <a:avLst/>
          </a:prstGeom>
        </p:spPr>
        <p:txBody>
          <a:bodyPr vert="horz" lIns="96661" tIns="48331" rIns="96661" bIns="48331"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9CE4CBC2-8531-4D54-A42D-807E778F5BBD}"/>
              </a:ext>
            </a:extLst>
          </p:cNvPr>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a:p>
        </p:txBody>
      </p:sp>
      <p:sp>
        <p:nvSpPr>
          <p:cNvPr id="7" name="Slide Number Placeholder 6">
            <a:extLst>
              <a:ext uri="{FF2B5EF4-FFF2-40B4-BE49-F238E27FC236}">
                <a16:creationId xmlns:a16="http://schemas.microsoft.com/office/drawing/2014/main" id="{D378CECD-9B83-479E-AD0F-3BB976646034}"/>
              </a:ext>
            </a:extLst>
          </p:cNvPr>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eaLnBrk="1" fontAlgn="auto" hangingPunct="1">
              <a:spcBef>
                <a:spcPts val="0"/>
              </a:spcBef>
              <a:spcAft>
                <a:spcPts val="0"/>
              </a:spcAft>
              <a:defRPr sz="1300">
                <a:latin typeface="+mn-lt"/>
              </a:defRPr>
            </a:lvl1pPr>
          </a:lstStyle>
          <a:p>
            <a:pPr>
              <a:defRPr/>
            </a:pPr>
            <a:fld id="{CA928495-45B4-4343-85B3-00C5EE7CC41F}"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artinmonkman.com/post/2019-06-02_same-nam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5E846855-903A-43C6-9056-C6741062BB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CA1BAE7F-8775-4142-9335-8000512E19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18436" name="Slide Number Placeholder 3">
            <a:extLst>
              <a:ext uri="{FF2B5EF4-FFF2-40B4-BE49-F238E27FC236}">
                <a16:creationId xmlns:a16="http://schemas.microsoft.com/office/drawing/2014/main" id="{929F9406-3707-4B7F-8CD3-EC6C7A92E4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73DE5308-4B38-44E0-BBD5-A441272FDA15}" type="slidenum">
              <a:rPr lang="en-US" altLang="en-US" smtClean="0">
                <a:latin typeface="Calibri" panose="020F0502020204030204" pitchFamily="34" charset="0"/>
              </a:rPr>
              <a:pPr fontAlgn="base">
                <a:spcBef>
                  <a:spcPct val="0"/>
                </a:spcBef>
                <a:spcAft>
                  <a:spcPct val="0"/>
                </a:spcAft>
              </a:pPr>
              <a:t>0</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3E7A56D2-76E6-4C7A-B79E-F98A343DD22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56357E81-6F1D-44F0-88C0-CF374FCD80BD}"/>
              </a:ext>
            </a:extLst>
          </p:cNvPr>
          <p:cNvSpPr>
            <a:spLocks noGrp="1"/>
          </p:cNvSpPr>
          <p:nvPr>
            <p:ph type="body" idx="1"/>
          </p:nvPr>
        </p:nvSpPr>
        <p:spPr/>
        <p:txBody>
          <a:bodyPr/>
          <a:lstStyle/>
          <a:p>
            <a:pPr eaLnBrk="1" fontAlgn="auto" hangingPunct="1">
              <a:spcBef>
                <a:spcPts val="0"/>
              </a:spcBef>
              <a:spcAft>
                <a:spcPts val="0"/>
              </a:spcAft>
              <a:defRPr/>
            </a:pPr>
            <a:r>
              <a:rPr lang="en-CA" dirty="0"/>
              <a:t>Statistics Canada has a wealth of data already available that provides insights and information that can inform policy decisions.  We will be looking deeper into that topic later in the presentation.</a:t>
            </a:r>
          </a:p>
          <a:p>
            <a:pPr eaLnBrk="1" fontAlgn="auto" hangingPunct="1">
              <a:spcBef>
                <a:spcPts val="0"/>
              </a:spcBef>
              <a:spcAft>
                <a:spcPts val="0"/>
              </a:spcAft>
              <a:defRPr/>
            </a:pPr>
            <a:endParaRPr lang="en-CA" dirty="0"/>
          </a:p>
          <a:p>
            <a:pPr eaLnBrk="1" fontAlgn="auto" hangingPunct="1">
              <a:spcBef>
                <a:spcPts val="0"/>
              </a:spcBef>
              <a:spcAft>
                <a:spcPts val="0"/>
              </a:spcAft>
              <a:defRPr/>
            </a:pPr>
            <a:r>
              <a:rPr lang="en-CA" dirty="0"/>
              <a:t>BC Stats also has information sharing agreements with various public agencies that allows us access to administrative records that can be used for statistical purposes.  Two examples: </a:t>
            </a:r>
          </a:p>
          <a:p>
            <a:pPr marL="181224" indent="-181224" eaLnBrk="1" fontAlgn="auto" hangingPunct="1">
              <a:spcBef>
                <a:spcPts val="0"/>
              </a:spcBef>
              <a:spcAft>
                <a:spcPts val="0"/>
              </a:spcAft>
              <a:buFont typeface="Arial" panose="020B0604020202020204" pitchFamily="34" charset="0"/>
              <a:buChar char="•"/>
              <a:defRPr/>
            </a:pPr>
            <a:r>
              <a:rPr lang="en-CA" dirty="0"/>
              <a:t>Tax revenue information from hotels and other accommodation industry businesses provides a proxy for spending by tourists on hotel rooms</a:t>
            </a:r>
          </a:p>
          <a:p>
            <a:pPr marL="181224" indent="-181224" eaLnBrk="1" fontAlgn="auto" hangingPunct="1">
              <a:spcBef>
                <a:spcPts val="0"/>
              </a:spcBef>
              <a:spcAft>
                <a:spcPts val="0"/>
              </a:spcAft>
              <a:buFont typeface="Arial" panose="020B0604020202020204" pitchFamily="34" charset="0"/>
              <a:buChar char="•"/>
              <a:defRPr/>
            </a:pPr>
            <a:r>
              <a:rPr lang="en-CA" dirty="0"/>
              <a:t>Information from BC Hydro on the number of residential accounts provides a proxy for the number of households in an area, which is used for population estimation</a:t>
            </a:r>
          </a:p>
          <a:p>
            <a:pPr eaLnBrk="1" fontAlgn="auto" hangingPunct="1">
              <a:spcBef>
                <a:spcPts val="0"/>
              </a:spcBef>
              <a:spcAft>
                <a:spcPts val="0"/>
              </a:spcAft>
              <a:defRPr/>
            </a:pPr>
            <a:endParaRPr lang="en-CA" dirty="0"/>
          </a:p>
          <a:p>
            <a:pPr eaLnBrk="1" fontAlgn="auto" hangingPunct="1">
              <a:spcBef>
                <a:spcPts val="0"/>
              </a:spcBef>
              <a:spcAft>
                <a:spcPts val="0"/>
              </a:spcAft>
              <a:defRPr/>
            </a:pPr>
            <a:r>
              <a:rPr lang="en-CA" dirty="0"/>
              <a:t>Where data don’t already exist, BC Stats carries out surveys.  We do this in three modes – web, phone, and on paper.  </a:t>
            </a:r>
          </a:p>
          <a:p>
            <a:pPr eaLnBrk="1" fontAlgn="auto" hangingPunct="1">
              <a:spcBef>
                <a:spcPts val="0"/>
              </a:spcBef>
              <a:spcAft>
                <a:spcPts val="0"/>
              </a:spcAft>
              <a:defRPr/>
            </a:pPr>
            <a:endParaRPr lang="en-CA" dirty="0"/>
          </a:p>
          <a:p>
            <a:pPr eaLnBrk="1" fontAlgn="auto" hangingPunct="1">
              <a:spcBef>
                <a:spcPts val="0"/>
              </a:spcBef>
              <a:spcAft>
                <a:spcPts val="0"/>
              </a:spcAft>
              <a:defRPr/>
            </a:pPr>
            <a:r>
              <a:rPr lang="en-CA" dirty="0"/>
              <a:t>Surveys are most effective where we have access to underlying administrative records.  These records provide us with valuable information, starting with names of program participants and their contact information, which facilitate contacting people.  And those admin records can also contain demographic information that we can use for analysis, without having to add more questions for the respondent to answer (reducing respondent burden)</a:t>
            </a:r>
          </a:p>
          <a:p>
            <a:pPr eaLnBrk="1" fontAlgn="auto" hangingPunct="1">
              <a:spcBef>
                <a:spcPts val="0"/>
              </a:spcBef>
              <a:spcAft>
                <a:spcPts val="0"/>
              </a:spcAft>
              <a:defRPr/>
            </a:pPr>
            <a:endParaRPr lang="en-CA" dirty="0"/>
          </a:p>
          <a:p>
            <a:pPr eaLnBrk="1" fontAlgn="auto" hangingPunct="1">
              <a:spcBef>
                <a:spcPts val="0"/>
              </a:spcBef>
              <a:spcAft>
                <a:spcPts val="0"/>
              </a:spcAft>
              <a:defRPr/>
            </a:pPr>
            <a:endParaRPr lang="en-CA" dirty="0"/>
          </a:p>
          <a:p>
            <a:pPr eaLnBrk="1" fontAlgn="auto" hangingPunct="1">
              <a:spcBef>
                <a:spcPts val="0"/>
              </a:spcBef>
              <a:spcAft>
                <a:spcPts val="0"/>
              </a:spcAft>
              <a:defRPr/>
            </a:pPr>
            <a:endParaRPr lang="en-CA" dirty="0"/>
          </a:p>
        </p:txBody>
      </p:sp>
      <p:sp>
        <p:nvSpPr>
          <p:cNvPr id="40964" name="Slide Number Placeholder 3">
            <a:extLst>
              <a:ext uri="{FF2B5EF4-FFF2-40B4-BE49-F238E27FC236}">
                <a16:creationId xmlns:a16="http://schemas.microsoft.com/office/drawing/2014/main" id="{26A5B750-9D6B-4C88-A1A8-B5C0A5DE3E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CB98271-0CC5-4554-8AB6-BC8C71DC16E1}" type="slidenum">
              <a:rPr lang="en-US" altLang="en-US" smtClean="0">
                <a:latin typeface="Calibri" panose="020F0502020204030204" pitchFamily="34" charset="0"/>
              </a:rPr>
              <a:pPr fontAlgn="base">
                <a:spcBef>
                  <a:spcPct val="0"/>
                </a:spcBef>
                <a:spcAft>
                  <a:spcPct val="0"/>
                </a:spcAft>
              </a:pPr>
              <a:t>9</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This model is from Hadley Wickham and Garrett </a:t>
            </a:r>
            <a:r>
              <a:rPr lang="en-CA" altLang="en-US" dirty="0" err="1"/>
              <a:t>Grolemund</a:t>
            </a:r>
            <a:r>
              <a:rPr lang="en-CA" altLang="en-US" dirty="0"/>
              <a:t>, _R for Data Science_, r4ds.had.co.nz</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10</a:t>
            </a:fld>
            <a:endParaRPr lang="en-CA" altLang="en-US">
              <a:latin typeface="Calibri" panose="020F0502020204030204" pitchFamily="34" charset="0"/>
            </a:endParaRPr>
          </a:p>
        </p:txBody>
      </p:sp>
    </p:spTree>
    <p:extLst>
      <p:ext uri="{BB962C8B-B14F-4D97-AF65-F5344CB8AC3E}">
        <p14:creationId xmlns:p14="http://schemas.microsoft.com/office/powerpoint/2010/main" val="39993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At BC Stats we also collect data, often through surveys but also from administrative sources.</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11</a:t>
            </a:fld>
            <a:endParaRPr lang="en-CA" altLang="en-US">
              <a:latin typeface="Calibri" panose="020F0502020204030204" pitchFamily="34" charset="0"/>
            </a:endParaRPr>
          </a:p>
        </p:txBody>
      </p:sp>
    </p:spTree>
    <p:extLst>
      <p:ext uri="{BB962C8B-B14F-4D97-AF65-F5344CB8AC3E}">
        <p14:creationId xmlns:p14="http://schemas.microsoft.com/office/powerpoint/2010/main" val="398334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12</a:t>
            </a:fld>
            <a:endParaRPr lang="en-CA" altLang="en-US">
              <a:latin typeface="Calibri" panose="020F0502020204030204" pitchFamily="34" charset="0"/>
            </a:endParaRPr>
          </a:p>
        </p:txBody>
      </p:sp>
    </p:spTree>
    <p:extLst>
      <p:ext uri="{BB962C8B-B14F-4D97-AF65-F5344CB8AC3E}">
        <p14:creationId xmlns:p14="http://schemas.microsoft.com/office/powerpoint/2010/main" val="549022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13</a:t>
            </a:fld>
            <a:endParaRPr lang="en-CA" altLang="en-US">
              <a:latin typeface="Calibri" panose="020F0502020204030204" pitchFamily="34" charset="0"/>
            </a:endParaRPr>
          </a:p>
        </p:txBody>
      </p:sp>
    </p:spTree>
    <p:extLst>
      <p:ext uri="{BB962C8B-B14F-4D97-AF65-F5344CB8AC3E}">
        <p14:creationId xmlns:p14="http://schemas.microsoft.com/office/powerpoint/2010/main" val="196766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European robin—an old world flycatcher</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14</a:t>
            </a:fld>
            <a:endParaRPr lang="en-US"/>
          </a:p>
        </p:txBody>
      </p:sp>
    </p:spTree>
    <p:extLst>
      <p:ext uri="{BB962C8B-B14F-4D97-AF65-F5344CB8AC3E}">
        <p14:creationId xmlns:p14="http://schemas.microsoft.com/office/powerpoint/2010/main" val="1979232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 North American robin—a thrush. A completely different sort of bird, with the same name.</a:t>
            </a:r>
          </a:p>
          <a:p>
            <a:endParaRPr lang="en-CA" dirty="0"/>
          </a:p>
          <a:p>
            <a:r>
              <a:rPr lang="en-CA" dirty="0"/>
              <a:t>It seems that similarly, there are two types of “data scientist”. </a:t>
            </a:r>
          </a:p>
          <a:p>
            <a:endParaRPr lang="en-CA" dirty="0"/>
          </a:p>
          <a:p>
            <a:r>
              <a:rPr lang="en-CA" dirty="0"/>
              <a:t>For more on this, see “Same name, different bird” by Martin Monkman </a:t>
            </a:r>
            <a:r>
              <a:rPr lang="en-CA" dirty="0">
                <a:hlinkClick r:id="rId3"/>
              </a:rPr>
              <a:t>https://martinmonkman.com/post/2019-06-02_same-name/</a:t>
            </a:r>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15</a:t>
            </a:fld>
            <a:endParaRPr lang="en-US"/>
          </a:p>
        </p:txBody>
      </p:sp>
    </p:spTree>
    <p:extLst>
      <p:ext uri="{BB962C8B-B14F-4D97-AF65-F5344CB8AC3E}">
        <p14:creationId xmlns:p14="http://schemas.microsoft.com/office/powerpoint/2010/main" val="267235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16</a:t>
            </a:fld>
            <a:endParaRPr lang="en-CA" altLang="en-US">
              <a:latin typeface="Calibri" panose="020F0502020204030204" pitchFamily="34" charset="0"/>
            </a:endParaRPr>
          </a:p>
        </p:txBody>
      </p:sp>
    </p:spTree>
    <p:extLst>
      <p:ext uri="{BB962C8B-B14F-4D97-AF65-F5344CB8AC3E}">
        <p14:creationId xmlns:p14="http://schemas.microsoft.com/office/powerpoint/2010/main" val="2351058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also a robin—so perhaps it’s not a very good analogy at all!</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17</a:t>
            </a:fld>
            <a:endParaRPr lang="en-US"/>
          </a:p>
        </p:txBody>
      </p:sp>
    </p:spTree>
    <p:extLst>
      <p:ext uri="{BB962C8B-B14F-4D97-AF65-F5344CB8AC3E}">
        <p14:creationId xmlns:p14="http://schemas.microsoft.com/office/powerpoint/2010/main" val="50178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data scientists at BC Stats live right in the middle of the Venn diagram, having come from areas of substantive expertise and math &amp; stats, with added computer science / programming (the </a:t>
            </a:r>
            <a:r>
              <a:rPr lang="en-CA"/>
              <a:t>hacking skills)</a:t>
            </a:r>
            <a:endParaRPr lang="en-CA" dirty="0"/>
          </a:p>
          <a:p>
            <a:endParaRPr lang="en-CA" dirty="0"/>
          </a:p>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18</a:t>
            </a:fld>
            <a:endParaRPr lang="en-US"/>
          </a:p>
        </p:txBody>
      </p:sp>
    </p:spTree>
    <p:extLst>
      <p:ext uri="{BB962C8B-B14F-4D97-AF65-F5344CB8AC3E}">
        <p14:creationId xmlns:p14="http://schemas.microsoft.com/office/powerpoint/2010/main" val="374603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BC Stats, the provincial statistics agency in British Columbia, got its start in 1894 with the passing of the </a:t>
            </a:r>
            <a:r>
              <a:rPr lang="en-CA" sz="1200" b="0" i="1" kern="1200" dirty="0">
                <a:solidFill>
                  <a:schemeClr val="tx1"/>
                </a:solidFill>
                <a:effectLst/>
                <a:latin typeface="+mn-lt"/>
                <a:ea typeface="+mn-ea"/>
                <a:cs typeface="+mn-cs"/>
              </a:rPr>
              <a:t>Legislative Library and Statistics Bureau Act</a:t>
            </a:r>
            <a:r>
              <a:rPr lang="en-CA" sz="1200" b="0" i="0" kern="1200" dirty="0">
                <a:solidFill>
                  <a:schemeClr val="tx1"/>
                </a:solidFill>
                <a:effectLst/>
                <a:latin typeface="+mn-lt"/>
                <a:ea typeface="+mn-ea"/>
                <a:cs typeface="+mn-cs"/>
              </a:rPr>
              <a:t>.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We provide statistical evidence to policy makers across the government, the broader public sector (such as health administrators and school boards), businesses, and the public. We do this through analysis of existing Statistics Canada data (including the Census of Canada), administrative data collected by government agencies, and surveys that we carry out.</a:t>
            </a:r>
          </a:p>
          <a:p>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02E3CC9-0BE9-3C45-812E-D863D206DA3F}" type="slidenum">
              <a:rPr lang="en-US" smtClean="0"/>
              <a:t>1</a:t>
            </a:fld>
            <a:endParaRPr lang="en-US"/>
          </a:p>
        </p:txBody>
      </p:sp>
    </p:spTree>
    <p:extLst>
      <p:ext uri="{BB962C8B-B14F-4D97-AF65-F5344CB8AC3E}">
        <p14:creationId xmlns:p14="http://schemas.microsoft.com/office/powerpoint/2010/main" val="3873452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5E846855-903A-43C6-9056-C6741062BB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CA1BAE7F-8775-4142-9335-8000512E19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 typeface="Arial" panose="020B0604020202020204" pitchFamily="34" charset="0"/>
              <a:buChar char="•"/>
            </a:pPr>
            <a:r>
              <a:rPr lang="en-CA" altLang="en-US" dirty="0"/>
              <a:t>Work at BC Stats operational, busy to meet timelines – not reviewing existing processes</a:t>
            </a:r>
          </a:p>
          <a:p>
            <a:pPr marL="171450" indent="-171450" eaLnBrk="1" hangingPunct="1">
              <a:spcBef>
                <a:spcPct val="0"/>
              </a:spcBef>
              <a:buFont typeface="Arial" panose="020B0604020202020204" pitchFamily="34" charset="0"/>
              <a:buChar char="•"/>
            </a:pPr>
            <a:r>
              <a:rPr lang="en-CA" altLang="en-US" dirty="0"/>
              <a:t>My role has allowed me review and make enhancements </a:t>
            </a:r>
          </a:p>
          <a:p>
            <a:pPr marL="628650" lvl="1" indent="-171450" eaLnBrk="1" hangingPunct="1">
              <a:spcBef>
                <a:spcPct val="0"/>
              </a:spcBef>
              <a:buFont typeface="Arial" panose="020B0604020202020204" pitchFamily="34" charset="0"/>
              <a:buChar char="•"/>
            </a:pPr>
            <a:r>
              <a:rPr lang="en-CA" altLang="en-US" dirty="0"/>
              <a:t>aimed to shorten timelines</a:t>
            </a:r>
          </a:p>
          <a:p>
            <a:pPr marL="628650" lvl="1" indent="-171450" eaLnBrk="1" hangingPunct="1">
              <a:spcBef>
                <a:spcPct val="0"/>
              </a:spcBef>
              <a:buFont typeface="Arial" panose="020B0604020202020204" pitchFamily="34" charset="0"/>
              <a:buChar char="•"/>
            </a:pPr>
            <a:r>
              <a:rPr lang="en-CA" altLang="en-US" dirty="0"/>
              <a:t>reduce costs </a:t>
            </a:r>
          </a:p>
          <a:p>
            <a:pPr marL="628650" lvl="1" indent="-171450" eaLnBrk="1" hangingPunct="1">
              <a:spcBef>
                <a:spcPct val="0"/>
              </a:spcBef>
              <a:buFont typeface="Arial" panose="020B0604020202020204" pitchFamily="34" charset="0"/>
              <a:buChar char="•"/>
            </a:pPr>
            <a:r>
              <a:rPr lang="en-CA" altLang="en-US" dirty="0"/>
              <a:t>increase value to our clients</a:t>
            </a:r>
          </a:p>
          <a:p>
            <a:pPr marL="171450" indent="-171450" eaLnBrk="1" hangingPunct="1">
              <a:spcBef>
                <a:spcPct val="0"/>
              </a:spcBef>
              <a:buFont typeface="Arial" panose="020B0604020202020204" pitchFamily="34" charset="0"/>
              <a:buChar char="•"/>
            </a:pPr>
            <a:r>
              <a:rPr lang="en-CA" altLang="en-US" dirty="0"/>
              <a:t>Touch on two projects from different program areas at BC Stats.</a:t>
            </a:r>
          </a:p>
        </p:txBody>
      </p:sp>
      <p:sp>
        <p:nvSpPr>
          <p:cNvPr id="18436" name="Slide Number Placeholder 3">
            <a:extLst>
              <a:ext uri="{FF2B5EF4-FFF2-40B4-BE49-F238E27FC236}">
                <a16:creationId xmlns:a16="http://schemas.microsoft.com/office/drawing/2014/main" id="{929F9406-3707-4B7F-8CD3-EC6C7A92E4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73DE5308-4B38-44E0-BBD5-A441272FDA15}" type="slidenum">
              <a:rPr lang="en-US" altLang="en-US" smtClean="0">
                <a:latin typeface="Calibri" panose="020F0502020204030204" pitchFamily="34" charset="0"/>
              </a:rPr>
              <a:pPr fontAlgn="base">
                <a:spcBef>
                  <a:spcPct val="0"/>
                </a:spcBef>
                <a:spcAft>
                  <a:spcPct val="0"/>
                </a:spcAft>
              </a:pPr>
              <a:t>19</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first project – Work environment survey reporting</a:t>
            </a:r>
          </a:p>
          <a:p>
            <a:pPr marL="171450" indent="-171450">
              <a:buFont typeface="Arial" panose="020B0604020202020204" pitchFamily="34" charset="0"/>
              <a:buChar char="•"/>
            </a:pPr>
            <a:r>
              <a:rPr lang="en-CA" dirty="0"/>
              <a:t>BC Stats runs several a year</a:t>
            </a:r>
          </a:p>
          <a:p>
            <a:pPr marL="171450" indent="-171450">
              <a:buFont typeface="Arial" panose="020B0604020202020204" pitchFamily="34" charset="0"/>
              <a:buChar char="•"/>
            </a:pPr>
            <a:r>
              <a:rPr lang="en-CA" dirty="0"/>
              <a:t>BC Public Service – largest client – surveys nearly 30,000 employees every two years</a:t>
            </a:r>
          </a:p>
          <a:p>
            <a:pPr marL="171450" indent="-171450">
              <a:buFont typeface="Arial" panose="020B0604020202020204" pitchFamily="34" charset="0"/>
              <a:buChar char="•"/>
            </a:pPr>
            <a:r>
              <a:rPr lang="en-CA" dirty="0"/>
              <a:t>Other clients include LDB, Camosun College, Sooke School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Survey employees on day-to-day work, their physical environment and tools, their development and performance, the people they work with</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Several types of reporting</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Focus on Excel Workbook – continually requested by clients – summarize survey results by desired groups e.g., divisions and branches, etc.</a:t>
            </a:r>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20</a:t>
            </a:fld>
            <a:endParaRPr lang="en-US"/>
          </a:p>
        </p:txBody>
      </p:sp>
    </p:spTree>
    <p:extLst>
      <p:ext uri="{BB962C8B-B14F-4D97-AF65-F5344CB8AC3E}">
        <p14:creationId xmlns:p14="http://schemas.microsoft.com/office/powerpoint/2010/main" val="1691743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dirty="0"/>
              <a:t>Original process for producing these excel workbooks:</a:t>
            </a:r>
          </a:p>
          <a:p>
            <a:pPr marL="228600" lvl="0" indent="-228600">
              <a:buAutoNum type="arabicPeriod"/>
            </a:pPr>
            <a:r>
              <a:rPr lang="en-CA" dirty="0"/>
              <a:t>Extract survey</a:t>
            </a:r>
          </a:p>
          <a:p>
            <a:pPr marL="228600" lvl="0" indent="-228600">
              <a:buAutoNum type="arabicPeriod"/>
            </a:pPr>
            <a:r>
              <a:rPr lang="en-CA" dirty="0"/>
              <a:t>Data processing in SPSS</a:t>
            </a:r>
          </a:p>
          <a:p>
            <a:pPr marL="228600" lvl="0" indent="-228600">
              <a:buAutoNum type="arabicPeriod"/>
            </a:pPr>
            <a:r>
              <a:rPr lang="en-CA" dirty="0"/>
              <a:t>Output unformatted summary tables and raw data to excel</a:t>
            </a:r>
          </a:p>
          <a:p>
            <a:pPr marL="228600" lvl="0" indent="-228600">
              <a:buAutoNum type="arabicPeriod"/>
            </a:pPr>
            <a:r>
              <a:rPr lang="en-CA" dirty="0"/>
              <a:t>Send raw data to IT</a:t>
            </a:r>
          </a:p>
          <a:p>
            <a:pPr marL="228600" lvl="0" indent="-228600">
              <a:buAutoNum type="arabicPeriod"/>
            </a:pPr>
            <a:r>
              <a:rPr lang="en-CA" dirty="0"/>
              <a:t>Get back the final formatted report in excel</a:t>
            </a:r>
          </a:p>
          <a:p>
            <a:pPr marL="228600" lvl="0" indent="-228600">
              <a:buAutoNum type="arabicPeriod"/>
            </a:pPr>
            <a:r>
              <a:rPr lang="en-CA" dirty="0"/>
              <a:t>Finally compare numbers to our results – Often mistakes, need to rerun final steps</a:t>
            </a:r>
          </a:p>
          <a:p>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21</a:t>
            </a:fld>
            <a:endParaRPr lang="en-US"/>
          </a:p>
        </p:txBody>
      </p:sp>
    </p:spTree>
    <p:extLst>
      <p:ext uri="{BB962C8B-B14F-4D97-AF65-F5344CB8AC3E}">
        <p14:creationId xmlns:p14="http://schemas.microsoft.com/office/powerpoint/2010/main" val="31975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dirty="0"/>
              <a:t>Some issues:</a:t>
            </a:r>
          </a:p>
          <a:p>
            <a:pPr marL="228600" lvl="0" indent="-228600">
              <a:buAutoNum type="arabicPeriod"/>
            </a:pPr>
            <a:r>
              <a:rPr lang="en-CA" dirty="0"/>
              <a:t>Several surveys run at same time by diff employees</a:t>
            </a:r>
          </a:p>
          <a:p>
            <a:pPr marL="685800" lvl="1" indent="-228600">
              <a:buAutoNum type="alphaLcPeriod"/>
            </a:pPr>
            <a:r>
              <a:rPr lang="en-CA" dirty="0"/>
              <a:t>min standardization – Info provided to IT was inconsistent</a:t>
            </a:r>
          </a:p>
          <a:p>
            <a:pPr marL="685800" lvl="1" indent="-228600">
              <a:buAutoNum type="alphaLcPeriod"/>
            </a:pPr>
            <a:r>
              <a:rPr lang="en-CA" dirty="0"/>
              <a:t>lack of version control – overarching edits were not captured</a:t>
            </a:r>
          </a:p>
          <a:p>
            <a:pPr marL="228600" lvl="0" indent="-228600">
              <a:buAutoNum type="arabicPeriod"/>
            </a:pPr>
            <a:r>
              <a:rPr lang="en-CA" dirty="0"/>
              <a:t>Only one IT resource</a:t>
            </a:r>
          </a:p>
          <a:p>
            <a:pPr marL="685800" lvl="1" indent="-228600">
              <a:buAutoNum type="arabicPeriod"/>
            </a:pPr>
            <a:r>
              <a:rPr lang="en-CA" dirty="0"/>
              <a:t>bottle neck</a:t>
            </a:r>
          </a:p>
          <a:p>
            <a:pPr marL="685800" lvl="1" indent="-228600">
              <a:buAutoNum type="arabicPeriod"/>
            </a:pPr>
            <a:r>
              <a:rPr lang="en-CA" dirty="0"/>
              <a:t>project dependent code would sometimes be copied over to another project, and created mistakes in the final numbers.</a:t>
            </a:r>
            <a:endParaRPr lang="en-CA" sz="1200" kern="1200" dirty="0">
              <a:solidFill>
                <a:schemeClr val="tx1"/>
              </a:solidFill>
              <a:effectLst/>
              <a:latin typeface="+mn-lt"/>
              <a:ea typeface="+mn-ea"/>
              <a:cs typeface="+mn-cs"/>
            </a:endParaRPr>
          </a:p>
          <a:p>
            <a:pPr lvl="1"/>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22</a:t>
            </a:fld>
            <a:endParaRPr lang="en-US"/>
          </a:p>
        </p:txBody>
      </p:sp>
    </p:spTree>
    <p:extLst>
      <p:ext uri="{BB962C8B-B14F-4D97-AF65-F5344CB8AC3E}">
        <p14:creationId xmlns:p14="http://schemas.microsoft.com/office/powerpoint/2010/main" val="1391423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kern="1200" dirty="0">
                <a:solidFill>
                  <a:schemeClr val="tx1"/>
                </a:solidFill>
                <a:effectLst/>
                <a:latin typeface="+mn-lt"/>
                <a:ea typeface="+mn-ea"/>
                <a:cs typeface="+mn-cs"/>
              </a:rPr>
              <a:t>Tackling standardization/version control: </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Templated folder structure:</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Copied into new project folder</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Necessary files to run program</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Instructions for each step</a:t>
            </a:r>
          </a:p>
          <a:p>
            <a:pPr marL="628650" lvl="1" indent="-171450">
              <a:buFont typeface="Arial" panose="020B0604020202020204" pitchFamily="34" charset="0"/>
              <a:buChar char="•"/>
            </a:pPr>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uniform process across all projects.</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overarching edits made here and carried through to each project</a:t>
            </a: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Easy to fill in on a project to cover sick leave/vacations if necessary</a:t>
            </a:r>
          </a:p>
          <a:p>
            <a:pPr marL="171450" lvl="0" indent="-171450">
              <a:buFont typeface="Arial" panose="020B0604020202020204" pitchFamily="34" charset="0"/>
              <a:buChar char="•"/>
            </a:pP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23</a:t>
            </a:fld>
            <a:endParaRPr lang="en-US"/>
          </a:p>
        </p:txBody>
      </p:sp>
    </p:spTree>
    <p:extLst>
      <p:ext uri="{BB962C8B-B14F-4D97-AF65-F5344CB8AC3E}">
        <p14:creationId xmlns:p14="http://schemas.microsoft.com/office/powerpoint/2010/main" val="210171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Data manipulation done in SPSS often with drop down menus – not easily reproducible</a:t>
            </a:r>
          </a:p>
          <a:p>
            <a:pPr marL="171450" indent="-171450">
              <a:buFont typeface="Arial" panose="020B0604020202020204" pitchFamily="34" charset="0"/>
              <a:buChar char="•"/>
            </a:pPr>
            <a:r>
              <a:rPr lang="en-CA" dirty="0"/>
              <a:t>Added SPSS syntax files to the templated folders</a:t>
            </a:r>
          </a:p>
          <a:p>
            <a:pPr marL="628650" lvl="1" indent="-171450">
              <a:buFont typeface="Arial" panose="020B0604020202020204" pitchFamily="34" charset="0"/>
              <a:buChar char="•"/>
            </a:pPr>
            <a:r>
              <a:rPr lang="en-CA" dirty="0"/>
              <a:t>Diff Qs across projects – included excel “syntax generator” files</a:t>
            </a:r>
          </a:p>
          <a:p>
            <a:pPr marL="628650" lvl="1" indent="-171450">
              <a:buFont typeface="Arial" panose="020B0604020202020204" pitchFamily="34" charset="0"/>
              <a:buChar char="•"/>
            </a:pPr>
            <a:r>
              <a:rPr lang="en-CA" dirty="0"/>
              <a:t>Ex:</a:t>
            </a:r>
          </a:p>
          <a:p>
            <a:pPr marL="628650" lvl="1" indent="-171450">
              <a:buFont typeface="Arial" panose="020B0604020202020204" pitchFamily="34" charset="0"/>
              <a:buChar char="•"/>
            </a:pPr>
            <a:r>
              <a:rPr lang="en-CA" dirty="0"/>
              <a:t>Paste in Q ids; formulas spit out the SPSS syntax – Recode to 100pt, 3cat</a:t>
            </a:r>
          </a:p>
          <a:p>
            <a:pPr marL="171450" lvl="0" indent="-171450">
              <a:buFont typeface="Arial" panose="020B0604020202020204" pitchFamily="34" charset="0"/>
              <a:buChar char="•"/>
            </a:pPr>
            <a:r>
              <a:rPr lang="en-CA" dirty="0"/>
              <a:t>Positive feedback on standardization from IT partner – smoothed running the reports in 10yrs</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24</a:t>
            </a:fld>
            <a:endParaRPr lang="en-US"/>
          </a:p>
        </p:txBody>
      </p:sp>
    </p:spTree>
    <p:extLst>
      <p:ext uri="{BB962C8B-B14F-4D97-AF65-F5344CB8AC3E}">
        <p14:creationId xmlns:p14="http://schemas.microsoft.com/office/powerpoint/2010/main" val="3293751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CA" dirty="0"/>
              <a:t>After </a:t>
            </a:r>
            <a:r>
              <a:rPr lang="en-CA" dirty="0" err="1"/>
              <a:t>standaridization</a:t>
            </a:r>
            <a:r>
              <a:rPr lang="en-CA" dirty="0"/>
              <a:t> – Focused on bottleneck of IT</a:t>
            </a:r>
          </a:p>
          <a:p>
            <a:pPr marL="171450" lvl="0" indent="-171450">
              <a:buFont typeface="Arial" panose="020B0604020202020204" pitchFamily="34" charset="0"/>
              <a:buChar char="•"/>
            </a:pPr>
            <a:r>
              <a:rPr lang="en-CA" dirty="0"/>
              <a:t>In 2018 went from 1 to 0 IT</a:t>
            </a:r>
          </a:p>
          <a:p>
            <a:pPr marL="171450" lvl="0" indent="-171450">
              <a:buFont typeface="Arial" panose="020B0604020202020204" pitchFamily="34" charset="0"/>
              <a:buChar char="•"/>
            </a:pPr>
            <a:r>
              <a:rPr lang="en-CA" dirty="0"/>
              <a:t>R!</a:t>
            </a:r>
          </a:p>
          <a:p>
            <a:pPr marL="171450" lvl="0" indent="-171450">
              <a:buFont typeface="Arial" panose="020B0604020202020204" pitchFamily="34" charset="0"/>
              <a:buChar char="•"/>
            </a:pPr>
            <a:r>
              <a:rPr lang="en-CA" dirty="0"/>
              <a:t>Not replace the bottleneck myself – code to require minimal alterations that could be used across all WES projects</a:t>
            </a:r>
          </a:p>
          <a:p>
            <a:pPr marL="171450" lvl="0" indent="-171450">
              <a:buFont typeface="Arial" panose="020B0604020202020204" pitchFamily="34" charset="0"/>
              <a:buChar char="•"/>
            </a:pPr>
            <a:r>
              <a:rPr lang="en-CA" dirty="0"/>
              <a:t>Inputs – SPSS datafile, inputs of Excel “syntax generator”, i.e. QIDs</a:t>
            </a:r>
          </a:p>
          <a:p>
            <a:pPr marL="171450" lvl="0" indent="-171450">
              <a:buFont typeface="Arial" panose="020B0604020202020204" pitchFamily="34" charset="0"/>
              <a:buChar char="•"/>
            </a:pPr>
            <a:r>
              <a:rPr lang="en-CA" dirty="0"/>
              <a:t>Additional customization required upfront, as shown</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25</a:t>
            </a:fld>
            <a:endParaRPr lang="en-US"/>
          </a:p>
        </p:txBody>
      </p:sp>
    </p:spTree>
    <p:extLst>
      <p:ext uri="{BB962C8B-B14F-4D97-AF65-F5344CB8AC3E}">
        <p14:creationId xmlns:p14="http://schemas.microsoft.com/office/powerpoint/2010/main" val="673150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kern="1200" dirty="0">
                <a:solidFill>
                  <a:schemeClr val="tx1"/>
                </a:solidFill>
                <a:effectLst/>
                <a:latin typeface="+mn-lt"/>
                <a:ea typeface="+mn-ea"/>
                <a:cs typeface="+mn-cs"/>
              </a:rPr>
              <a:t>Snippets of the </a:t>
            </a:r>
            <a:r>
              <a:rPr lang="en-CA" sz="1200" kern="1200">
                <a:solidFill>
                  <a:schemeClr val="tx1"/>
                </a:solidFill>
                <a:effectLst/>
                <a:latin typeface="+mn-lt"/>
                <a:ea typeface="+mn-ea"/>
                <a:cs typeface="+mn-cs"/>
              </a:rPr>
              <a:t>output generated by </a:t>
            </a:r>
            <a:r>
              <a:rPr lang="en-CA" sz="1200" kern="1200" dirty="0">
                <a:solidFill>
                  <a:schemeClr val="tx1"/>
                </a:solidFill>
                <a:effectLst/>
                <a:latin typeface="+mn-lt"/>
                <a:ea typeface="+mn-ea"/>
                <a:cs typeface="+mn-cs"/>
              </a:rPr>
              <a:t>R</a:t>
            </a:r>
          </a:p>
          <a:p>
            <a:pPr marL="171450" indent="-171450">
              <a:buFont typeface="Arial" panose="020B0604020202020204" pitchFamily="34" charset="0"/>
              <a:buChar char="•"/>
            </a:pPr>
            <a:r>
              <a:rPr lang="en-CA" sz="1200" kern="1200" dirty="0">
                <a:solidFill>
                  <a:schemeClr val="tx1"/>
                </a:solidFill>
                <a:effectLst/>
                <a:latin typeface="+mn-lt"/>
                <a:ea typeface="+mn-ea"/>
                <a:cs typeface="+mn-cs"/>
              </a:rPr>
              <a:t>Response Rates tab</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26</a:t>
            </a:fld>
            <a:endParaRPr lang="en-US"/>
          </a:p>
        </p:txBody>
      </p:sp>
    </p:spTree>
    <p:extLst>
      <p:ext uri="{BB962C8B-B14F-4D97-AF65-F5344CB8AC3E}">
        <p14:creationId xmlns:p14="http://schemas.microsoft.com/office/powerpoint/2010/main" val="2419272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kern="1200" dirty="0">
                <a:solidFill>
                  <a:schemeClr val="tx1"/>
                </a:solidFill>
                <a:effectLst/>
                <a:latin typeface="+mn-lt"/>
                <a:ea typeface="+mn-ea"/>
                <a:cs typeface="+mn-cs"/>
              </a:rPr>
              <a:t>Engagement model tab</a:t>
            </a:r>
          </a:p>
          <a:p>
            <a:pPr marL="171450" indent="-171450">
              <a:buFont typeface="Arial" panose="020B0604020202020204" pitchFamily="34" charset="0"/>
              <a:buChar char="•"/>
            </a:pPr>
            <a:r>
              <a:rPr lang="en-CA" sz="1200" kern="1200" dirty="0">
                <a:solidFill>
                  <a:schemeClr val="tx1"/>
                </a:solidFill>
                <a:effectLst/>
                <a:latin typeface="+mn-lt"/>
                <a:ea typeface="+mn-ea"/>
                <a:cs typeface="+mn-cs"/>
              </a:rPr>
              <a:t>All of the formatting is done in R:</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Filters</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freeze panes</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column spacing</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colour coding of the Legend for Model column, which is based on the average scores.</a:t>
            </a:r>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27</a:t>
            </a:fld>
            <a:endParaRPr lang="en-US"/>
          </a:p>
        </p:txBody>
      </p:sp>
    </p:spTree>
    <p:extLst>
      <p:ext uri="{BB962C8B-B14F-4D97-AF65-F5344CB8AC3E}">
        <p14:creationId xmlns:p14="http://schemas.microsoft.com/office/powerpoint/2010/main" val="2131402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1200" kern="1200" dirty="0">
                <a:solidFill>
                  <a:schemeClr val="tx1"/>
                </a:solidFill>
                <a:effectLst/>
                <a:latin typeface="+mn-lt"/>
                <a:ea typeface="+mn-ea"/>
                <a:cs typeface="+mn-cs"/>
              </a:rPr>
              <a:t>Finally, all survey question results:</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Percentages of agreements</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Average scores</a:t>
            </a:r>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28</a:t>
            </a:fld>
            <a:endParaRPr lang="en-US"/>
          </a:p>
        </p:txBody>
      </p:sp>
    </p:spTree>
    <p:extLst>
      <p:ext uri="{BB962C8B-B14F-4D97-AF65-F5344CB8AC3E}">
        <p14:creationId xmlns:p14="http://schemas.microsoft.com/office/powerpoint/2010/main" val="1287945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British Columbia </a:t>
            </a:r>
            <a:r>
              <a:rPr lang="en-CA" sz="1200" b="0" i="1" kern="1200" dirty="0">
                <a:solidFill>
                  <a:schemeClr val="tx1"/>
                </a:solidFill>
                <a:effectLst/>
                <a:latin typeface="+mn-lt"/>
                <a:ea typeface="+mn-ea"/>
                <a:cs typeface="+mn-cs"/>
              </a:rPr>
              <a:t>Statistics Act</a:t>
            </a:r>
            <a:r>
              <a:rPr lang="en-CA" sz="1200" b="0" i="0" kern="1200" dirty="0">
                <a:solidFill>
                  <a:schemeClr val="tx1"/>
                </a:solidFill>
                <a:effectLst/>
                <a:latin typeface="+mn-lt"/>
                <a:ea typeface="+mn-ea"/>
                <a:cs typeface="+mn-cs"/>
              </a:rPr>
              <a:t>, section 5</a:t>
            </a:r>
          </a:p>
          <a:p>
            <a:endParaRPr lang="en-CA" sz="1200" b="0" i="0" kern="1200" dirty="0">
              <a:solidFill>
                <a:schemeClr val="tx1"/>
              </a:solidFill>
              <a:effectLst/>
              <a:latin typeface="+mn-lt"/>
              <a:ea typeface="+mn-ea"/>
              <a:cs typeface="+mn-cs"/>
            </a:endParaRPr>
          </a:p>
          <a:p>
            <a:r>
              <a:rPr lang="en-CA" dirty="0"/>
              <a:t>http://www.bclaws.ca/civix/document/id/complete/statreg/96439_01#section5</a:t>
            </a:r>
          </a:p>
        </p:txBody>
      </p:sp>
      <p:sp>
        <p:nvSpPr>
          <p:cNvPr id="4" name="Slide Number Placeholder 3"/>
          <p:cNvSpPr>
            <a:spLocks noGrp="1"/>
          </p:cNvSpPr>
          <p:nvPr>
            <p:ph type="sldNum" sz="quarter" idx="10"/>
          </p:nvPr>
        </p:nvSpPr>
        <p:spPr/>
        <p:txBody>
          <a:bodyPr/>
          <a:lstStyle/>
          <a:p>
            <a:fld id="{302E3CC9-0BE9-3C45-812E-D863D206DA3F}" type="slidenum">
              <a:rPr lang="en-US" smtClean="0"/>
              <a:t>2</a:t>
            </a:fld>
            <a:endParaRPr lang="en-US"/>
          </a:p>
        </p:txBody>
      </p:sp>
    </p:spTree>
    <p:extLst>
      <p:ext uri="{BB962C8B-B14F-4D97-AF65-F5344CB8AC3E}">
        <p14:creationId xmlns:p14="http://schemas.microsoft.com/office/powerpoint/2010/main" val="1776985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kern="1200" dirty="0">
                <a:solidFill>
                  <a:schemeClr val="tx1"/>
                </a:solidFill>
                <a:effectLst/>
                <a:latin typeface="+mn-lt"/>
                <a:ea typeface="+mn-ea"/>
                <a:cs typeface="+mn-cs"/>
              </a:rPr>
              <a:t>The impact of these changes:</a:t>
            </a:r>
          </a:p>
          <a:p>
            <a:pPr lvl="0"/>
            <a:endParaRPr lang="en-CA" sz="1200" kern="1200" dirty="0">
              <a:solidFill>
                <a:schemeClr val="tx1"/>
              </a:solidFill>
              <a:effectLst/>
              <a:latin typeface="+mn-lt"/>
              <a:ea typeface="+mn-ea"/>
              <a:cs typeface="+mn-cs"/>
            </a:endParaRPr>
          </a:p>
          <a:p>
            <a:pPr marL="228600" lvl="0" indent="-228600">
              <a:buAutoNum type="arabicPeriod"/>
            </a:pPr>
            <a:r>
              <a:rPr lang="en-CA" sz="1200" kern="1200" dirty="0">
                <a:solidFill>
                  <a:schemeClr val="tx1"/>
                </a:solidFill>
                <a:effectLst/>
                <a:latin typeface="+mn-lt"/>
                <a:ea typeface="+mn-ea"/>
                <a:cs typeface="+mn-cs"/>
              </a:rPr>
              <a:t>Increasing the standardization/version control with the templated folders and syntax files</a:t>
            </a:r>
          </a:p>
          <a:p>
            <a:pPr marL="685800" lvl="1" indent="-228600">
              <a:buFont typeface="Arial" panose="020B0604020202020204" pitchFamily="34" charset="0"/>
              <a:buChar char="•"/>
            </a:pPr>
            <a:r>
              <a:rPr lang="en-CA" sz="1200" kern="1200" dirty="0">
                <a:solidFill>
                  <a:schemeClr val="tx1"/>
                </a:solidFill>
                <a:effectLst/>
                <a:latin typeface="+mn-lt"/>
                <a:ea typeface="+mn-ea"/>
                <a:cs typeface="+mn-cs"/>
              </a:rPr>
              <a:t>clear direction on how to produce these reports and consistency across projects that are run by different people</a:t>
            </a:r>
          </a:p>
          <a:p>
            <a:pPr lvl="0"/>
            <a:r>
              <a:rPr lang="en-CA" sz="1200" kern="1200" dirty="0">
                <a:solidFill>
                  <a:schemeClr val="tx1"/>
                </a:solidFill>
                <a:effectLst/>
                <a:latin typeface="+mn-lt"/>
                <a:ea typeface="+mn-ea"/>
                <a:cs typeface="+mn-cs"/>
              </a:rPr>
              <a:t>2. The R programs to produce the final formatted excel reports</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completely removed the bottleneck in the process </a:t>
            </a:r>
          </a:p>
          <a:p>
            <a:pPr marL="628650" lvl="1" indent="-171450">
              <a:buFont typeface="Arial" panose="020B0604020202020204" pitchFamily="34" charset="0"/>
              <a:buChar char="•"/>
            </a:pPr>
            <a:r>
              <a:rPr lang="en-CA" sz="1200" kern="1200" dirty="0">
                <a:solidFill>
                  <a:schemeClr val="tx1"/>
                </a:solidFill>
                <a:effectLst/>
                <a:latin typeface="+mn-lt"/>
                <a:ea typeface="+mn-ea"/>
                <a:cs typeface="+mn-cs"/>
              </a:rPr>
              <a:t>reduced some existing steps, such as having duplicate copies of the raw data</a:t>
            </a:r>
          </a:p>
          <a:p>
            <a:pPr marL="628650" lvl="1" indent="-171450">
              <a:buFont typeface="Arial" panose="020B0604020202020204" pitchFamily="34" charset="0"/>
              <a:buChar char="•"/>
            </a:pPr>
            <a:endParaRPr lang="en-CA"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New Process: survey data -&gt; SPSS -&gt; R -&gt; final report</a:t>
            </a:r>
          </a:p>
          <a:p>
            <a:pPr lvl="0"/>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29</a:t>
            </a:fld>
            <a:endParaRPr lang="en-US"/>
          </a:p>
        </p:txBody>
      </p:sp>
    </p:spTree>
    <p:extLst>
      <p:ext uri="{BB962C8B-B14F-4D97-AF65-F5344CB8AC3E}">
        <p14:creationId xmlns:p14="http://schemas.microsoft.com/office/powerpoint/2010/main" val="3223085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Second project – Retail Sales reporting on Infoline</a:t>
            </a:r>
          </a:p>
          <a:p>
            <a:pPr marL="171450" indent="-171450">
              <a:buFont typeface="Arial" panose="020B0604020202020204" pitchFamily="34" charset="0"/>
              <a:buChar char="•"/>
            </a:pPr>
            <a:r>
              <a:rPr lang="en-CA" dirty="0"/>
              <a:t>a free information bulletin – indicators such as GDP, CPI, Labour Force stats, etc.</a:t>
            </a:r>
          </a:p>
          <a:p>
            <a:pPr marL="171450" indent="-171450">
              <a:buFont typeface="Arial" panose="020B0604020202020204" pitchFamily="34" charset="0"/>
              <a:buChar char="•"/>
            </a:pPr>
            <a:r>
              <a:rPr lang="en-CA" dirty="0" err="1"/>
              <a:t>enewsletter</a:t>
            </a:r>
            <a:r>
              <a:rPr lang="en-CA" dirty="0"/>
              <a:t> and on BC Stat’s website</a:t>
            </a:r>
          </a:p>
          <a:p>
            <a:pPr marL="171450" indent="-171450">
              <a:buFont typeface="Arial" panose="020B0604020202020204" pitchFamily="34" charset="0"/>
              <a:buChar char="•"/>
            </a:pPr>
            <a:r>
              <a:rPr lang="en-CA" dirty="0"/>
              <a:t>One such topic is Retail Sales</a:t>
            </a:r>
          </a:p>
          <a:p>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30</a:t>
            </a:fld>
            <a:endParaRPr lang="en-US"/>
          </a:p>
        </p:txBody>
      </p:sp>
    </p:spTree>
    <p:extLst>
      <p:ext uri="{BB962C8B-B14F-4D97-AF65-F5344CB8AC3E}">
        <p14:creationId xmlns:p14="http://schemas.microsoft.com/office/powerpoint/2010/main" val="543677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Latest issue on Retail Sales from the BC Stas Infoline website</a:t>
            </a:r>
          </a:p>
          <a:p>
            <a:pPr marL="171450" indent="-171450">
              <a:buFont typeface="Arial" panose="020B0604020202020204" pitchFamily="34" charset="0"/>
              <a:buChar char="•"/>
            </a:pPr>
            <a:r>
              <a:rPr lang="en-CA" dirty="0"/>
              <a:t>Highlights BC, national, stand out provinces</a:t>
            </a:r>
          </a:p>
          <a:p>
            <a:pPr marL="171450" indent="-171450">
              <a:buFont typeface="Arial" panose="020B0604020202020204" pitchFamily="34" charset="0"/>
              <a:buChar char="•"/>
            </a:pPr>
            <a:r>
              <a:rPr lang="en-CA" dirty="0"/>
              <a:t>Dec data – this issue includes </a:t>
            </a:r>
            <a:r>
              <a:rPr lang="en-CA" dirty="0" err="1"/>
              <a:t>yoy</a:t>
            </a:r>
            <a:r>
              <a:rPr lang="en-CA" dirty="0"/>
              <a:t> change for sectors – </a:t>
            </a:r>
            <a:r>
              <a:rPr lang="en-CA" dirty="0" err="1"/>
              <a:t>eg.</a:t>
            </a:r>
            <a:r>
              <a:rPr lang="en-CA" dirty="0"/>
              <a:t> Health and personal care</a:t>
            </a:r>
          </a:p>
          <a:p>
            <a:pPr marL="171450" indent="-171450">
              <a:buFont typeface="Arial" panose="020B0604020202020204" pitchFamily="34" charset="0"/>
              <a:buChar char="•"/>
            </a:pPr>
            <a:r>
              <a:rPr lang="en-CA" dirty="0"/>
              <a:t>Data provided by Statistics Canada</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31</a:t>
            </a:fld>
            <a:endParaRPr lang="en-US"/>
          </a:p>
        </p:txBody>
      </p:sp>
    </p:spTree>
    <p:extLst>
      <p:ext uri="{BB962C8B-B14F-4D97-AF65-F5344CB8AC3E}">
        <p14:creationId xmlns:p14="http://schemas.microsoft.com/office/powerpoint/2010/main" val="2341526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Daily</a:t>
            </a:r>
          </a:p>
          <a:p>
            <a:pPr marL="171450" indent="-171450">
              <a:buFont typeface="Arial" panose="020B0604020202020204" pitchFamily="34" charset="0"/>
              <a:buChar char="•"/>
            </a:pPr>
            <a:r>
              <a:rPr lang="en-CA" dirty="0"/>
              <a:t>national lens</a:t>
            </a:r>
          </a:p>
          <a:p>
            <a:pPr marL="171450" indent="-171450">
              <a:buFont typeface="Arial" panose="020B0604020202020204" pitchFamily="34" charset="0"/>
              <a:buChar char="•"/>
            </a:pPr>
            <a:r>
              <a:rPr lang="en-CA" dirty="0"/>
              <a:t>drop down for provinces</a:t>
            </a:r>
          </a:p>
          <a:p>
            <a:pPr marL="171450" indent="-171450">
              <a:buFont typeface="Arial" panose="020B0604020202020204" pitchFamily="34" charset="0"/>
              <a:buChar char="•"/>
            </a:pPr>
            <a:r>
              <a:rPr lang="en-CA" dirty="0"/>
              <a:t>tables to view and download the data used to populate the Infoline release</a:t>
            </a:r>
          </a:p>
          <a:p>
            <a:endParaRPr lang="en-CA" dirty="0"/>
          </a:p>
          <a:p>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32</a:t>
            </a:fld>
            <a:endParaRPr lang="en-US"/>
          </a:p>
        </p:txBody>
      </p:sp>
    </p:spTree>
    <p:extLst>
      <p:ext uri="{BB962C8B-B14F-4D97-AF65-F5344CB8AC3E}">
        <p14:creationId xmlns:p14="http://schemas.microsoft.com/office/powerpoint/2010/main" val="73110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Total retail sales by province/Canada</a:t>
            </a:r>
          </a:p>
          <a:p>
            <a:pPr marL="171450" indent="-171450">
              <a:buFont typeface="Arial" panose="020B0604020202020204" pitchFamily="34" charset="0"/>
              <a:buChar char="•"/>
            </a:pPr>
            <a:r>
              <a:rPr lang="en-CA" dirty="0"/>
              <a:t>Can calculate mom change from here and write a quick blurb about trends</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33</a:t>
            </a:fld>
            <a:endParaRPr lang="en-US"/>
          </a:p>
        </p:txBody>
      </p:sp>
    </p:spTree>
    <p:extLst>
      <p:ext uri="{BB962C8B-B14F-4D97-AF65-F5344CB8AC3E}">
        <p14:creationId xmlns:p14="http://schemas.microsoft.com/office/powerpoint/2010/main" val="38197765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Process is ok – many topics in Infoline adds up</a:t>
            </a:r>
          </a:p>
          <a:p>
            <a:pPr marL="171450" indent="-171450">
              <a:buFont typeface="Arial" panose="020B0604020202020204" pitchFamily="34" charset="0"/>
              <a:buChar char="•"/>
            </a:pPr>
            <a:r>
              <a:rPr lang="en-CA" dirty="0"/>
              <a:t>Some possible upgrades include:</a:t>
            </a:r>
          </a:p>
          <a:p>
            <a:pPr marL="628650" lvl="1" indent="-171450">
              <a:buFont typeface="Arial" panose="020B0604020202020204" pitchFamily="34" charset="0"/>
              <a:buChar char="•"/>
            </a:pPr>
            <a:r>
              <a:rPr lang="en-CA" dirty="0"/>
              <a:t>Add value</a:t>
            </a:r>
          </a:p>
          <a:p>
            <a:pPr marL="628650" lvl="1" indent="-171450">
              <a:buFont typeface="Arial" panose="020B0604020202020204" pitchFamily="34" charset="0"/>
              <a:buChar char="•"/>
            </a:pPr>
            <a:r>
              <a:rPr lang="en-CA" dirty="0"/>
              <a:t>Reduce monthly work</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34</a:t>
            </a:fld>
            <a:endParaRPr lang="en-US"/>
          </a:p>
        </p:txBody>
      </p:sp>
    </p:spTree>
    <p:extLst>
      <p:ext uri="{BB962C8B-B14F-4D97-AF65-F5344CB8AC3E}">
        <p14:creationId xmlns:p14="http://schemas.microsoft.com/office/powerpoint/2010/main" val="2804979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Online dashboard in R</a:t>
            </a:r>
          </a:p>
          <a:p>
            <a:pPr marL="171450" indent="-171450">
              <a:buFont typeface="Arial" panose="020B0604020202020204" pitchFamily="34" charset="0"/>
              <a:buChar char="•"/>
            </a:pPr>
            <a:r>
              <a:rPr lang="en-CA" dirty="0"/>
              <a:t>Demo website</a:t>
            </a:r>
          </a:p>
          <a:p>
            <a:pPr marL="171450" indent="-171450">
              <a:buFont typeface="Arial" panose="020B0604020202020204" pitchFamily="34" charset="0"/>
              <a:buChar char="•"/>
            </a:pPr>
            <a:r>
              <a:rPr lang="en-CA" dirty="0"/>
              <a:t>Easy to publish latest data</a:t>
            </a:r>
          </a:p>
          <a:p>
            <a:endParaRPr lang="en-CA" dirty="0"/>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35</a:t>
            </a:fld>
            <a:endParaRPr lang="en-US"/>
          </a:p>
        </p:txBody>
      </p:sp>
    </p:spTree>
    <p:extLst>
      <p:ext uri="{BB962C8B-B14F-4D97-AF65-F5344CB8AC3E}">
        <p14:creationId xmlns:p14="http://schemas.microsoft.com/office/powerpoint/2010/main" val="1287006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Open </a:t>
            </a:r>
            <a:r>
              <a:rPr lang="en-CA" dirty="0" err="1"/>
              <a:t>RProject</a:t>
            </a:r>
            <a:r>
              <a:rPr lang="en-CA" dirty="0"/>
              <a:t> in RStudio</a:t>
            </a:r>
          </a:p>
          <a:p>
            <a:pPr marL="171450" indent="-171450">
              <a:buFont typeface="Arial" panose="020B0604020202020204" pitchFamily="34" charset="0"/>
              <a:buChar char="•"/>
            </a:pPr>
            <a:r>
              <a:rPr lang="en-CA" dirty="0"/>
              <a:t>Open </a:t>
            </a:r>
            <a:r>
              <a:rPr lang="en-CA" dirty="0" err="1"/>
              <a:t>get_data</a:t>
            </a:r>
            <a:r>
              <a:rPr lang="en-CA" dirty="0"/>
              <a:t> script</a:t>
            </a:r>
          </a:p>
          <a:p>
            <a:pPr marL="171450" indent="-171450">
              <a:buFont typeface="Arial" panose="020B0604020202020204" pitchFamily="34" charset="0"/>
              <a:buChar char="•"/>
            </a:pPr>
            <a:r>
              <a:rPr lang="en-CA" dirty="0"/>
              <a:t>Select and run all </a:t>
            </a:r>
          </a:p>
          <a:p>
            <a:pPr marL="628650" lvl="1" indent="-171450">
              <a:buFont typeface="Arial" panose="020B0604020202020204" pitchFamily="34" charset="0"/>
              <a:buChar char="•"/>
            </a:pPr>
            <a:r>
              <a:rPr lang="en-CA" dirty="0" err="1"/>
              <a:t>cansim</a:t>
            </a:r>
            <a:r>
              <a:rPr lang="en-CA" dirty="0"/>
              <a:t> package reads data directly from stat can</a:t>
            </a:r>
          </a:p>
          <a:p>
            <a:pPr marL="628650" lvl="1" indent="-171450">
              <a:buFont typeface="Arial" panose="020B0604020202020204" pitchFamily="34" charset="0"/>
              <a:buChar char="•"/>
            </a:pPr>
            <a:r>
              <a:rPr lang="en-CA" dirty="0"/>
              <a:t>Calculate mom and </a:t>
            </a:r>
            <a:r>
              <a:rPr lang="en-CA" dirty="0" err="1"/>
              <a:t>yoy</a:t>
            </a:r>
            <a:r>
              <a:rPr lang="en-CA" dirty="0"/>
              <a:t> stats</a:t>
            </a:r>
          </a:p>
          <a:p>
            <a:pPr marL="171450" lvl="0" indent="-171450">
              <a:buFont typeface="Arial" panose="020B0604020202020204" pitchFamily="34" charset="0"/>
              <a:buChar char="•"/>
            </a:pPr>
            <a:r>
              <a:rPr lang="en-CA" dirty="0"/>
              <a:t>Open app script</a:t>
            </a:r>
          </a:p>
          <a:p>
            <a:pPr marL="171450" lvl="0" indent="-171450">
              <a:buFont typeface="Arial" panose="020B0604020202020204" pitchFamily="34" charset="0"/>
              <a:buChar char="•"/>
            </a:pPr>
            <a:r>
              <a:rPr lang="en-CA" dirty="0"/>
              <a:t>Click publish</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36</a:t>
            </a:fld>
            <a:endParaRPr lang="en-US"/>
          </a:p>
        </p:txBody>
      </p:sp>
    </p:spTree>
    <p:extLst>
      <p:ext uri="{BB962C8B-B14F-4D97-AF65-F5344CB8AC3E}">
        <p14:creationId xmlns:p14="http://schemas.microsoft.com/office/powerpoint/2010/main" val="3798532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Work in progress – not replaced current approach</a:t>
            </a:r>
          </a:p>
          <a:p>
            <a:pPr marL="171450" indent="-171450">
              <a:buFont typeface="Arial" panose="020B0604020202020204" pitchFamily="34" charset="0"/>
              <a:buChar char="•"/>
            </a:pPr>
            <a:r>
              <a:rPr lang="en-CA" dirty="0"/>
              <a:t>Next steps:</a:t>
            </a:r>
          </a:p>
          <a:p>
            <a:pPr marL="628650" lvl="1" indent="-171450">
              <a:buFont typeface="Arial" panose="020B0604020202020204" pitchFamily="34" charset="0"/>
              <a:buChar char="•"/>
            </a:pPr>
            <a:r>
              <a:rPr lang="en-CA" dirty="0"/>
              <a:t>scheduled task to publish the monthly updates </a:t>
            </a:r>
          </a:p>
          <a:p>
            <a:pPr marL="628650" lvl="1" indent="-171450">
              <a:buFont typeface="Arial" panose="020B0604020202020204" pitchFamily="34" charset="0"/>
              <a:buChar char="•"/>
            </a:pPr>
            <a:r>
              <a:rPr lang="en-CA" dirty="0"/>
              <a:t>applying seasonal adjustments to the retail sales total by sector – not provided by stat can</a:t>
            </a:r>
          </a:p>
          <a:p>
            <a:pPr marL="628650" lvl="1" indent="-171450">
              <a:buFont typeface="Arial" panose="020B0604020202020204" pitchFamily="34" charset="0"/>
              <a:buChar char="•"/>
            </a:pPr>
            <a:r>
              <a:rPr lang="en-CA" dirty="0"/>
              <a:t>Add other Infoline indicators to dashboard</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37</a:t>
            </a:fld>
            <a:endParaRPr lang="en-US"/>
          </a:p>
        </p:txBody>
      </p:sp>
    </p:spTree>
    <p:extLst>
      <p:ext uri="{BB962C8B-B14F-4D97-AF65-F5344CB8AC3E}">
        <p14:creationId xmlns:p14="http://schemas.microsoft.com/office/powerpoint/2010/main" val="758317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Presented two projects</a:t>
            </a:r>
          </a:p>
          <a:p>
            <a:pPr marL="171450" indent="-171450">
              <a:buFont typeface="Arial" panose="020B0604020202020204" pitchFamily="34" charset="0"/>
              <a:buChar char="•"/>
            </a:pPr>
            <a:r>
              <a:rPr lang="en-CA" dirty="0"/>
              <a:t>First improved workflow of WES reporting</a:t>
            </a:r>
          </a:p>
          <a:p>
            <a:pPr marL="171450" indent="-171450">
              <a:buFont typeface="Arial" panose="020B0604020202020204" pitchFamily="34" charset="0"/>
              <a:buChar char="•"/>
            </a:pPr>
            <a:r>
              <a:rPr lang="en-CA" dirty="0"/>
              <a:t>Second enhanced output of Retail Sales reporting</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38</a:t>
            </a:fld>
            <a:endParaRPr lang="en-US"/>
          </a:p>
        </p:txBody>
      </p:sp>
    </p:spTree>
    <p:extLst>
      <p:ext uri="{BB962C8B-B14F-4D97-AF65-F5344CB8AC3E}">
        <p14:creationId xmlns:p14="http://schemas.microsoft.com/office/powerpoint/2010/main" val="3681975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9371E22-0138-4006-B490-47DC82619E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481C8220-23B1-416E-AE24-E6D4FF7449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98525" eaLnBrk="1" hangingPunct="1">
              <a:spcBef>
                <a:spcPct val="0"/>
              </a:spcBef>
            </a:pPr>
            <a:r>
              <a:rPr lang="en-CA" altLang="en-US"/>
              <a:t>The Moneyball effect</a:t>
            </a:r>
          </a:p>
          <a:p>
            <a:pPr defTabSz="898525" eaLnBrk="1" hangingPunct="1">
              <a:spcBef>
                <a:spcPct val="0"/>
              </a:spcBef>
            </a:pPr>
            <a:endParaRPr lang="en-CA" altLang="en-US"/>
          </a:p>
          <a:p>
            <a:pPr defTabSz="898525" eaLnBrk="1" hangingPunct="1">
              <a:spcBef>
                <a:spcPct val="0"/>
              </a:spcBef>
            </a:pPr>
            <a:r>
              <a:rPr lang="en-CA" altLang="en-US"/>
              <a:t>“Moneyball” (Michael Lewis’ book and the movie) tells the story of how the Oakland A’s in the early 2000’s used information to compete with other teams with much higher revenues, and the ability to hire star players.  The A’s adopted an approach based on information and analysis to identify which players were undervalued in the market.  Their use of data analytics gave them a competitive advantage.</a:t>
            </a:r>
          </a:p>
          <a:p>
            <a:pPr defTabSz="898525" eaLnBrk="1" hangingPunct="1">
              <a:spcBef>
                <a:spcPct val="0"/>
              </a:spcBef>
            </a:pPr>
            <a:endParaRPr lang="en-CA" altLang="en-US"/>
          </a:p>
          <a:p>
            <a:pPr defTabSz="898525" eaLnBrk="1" hangingPunct="1">
              <a:spcBef>
                <a:spcPct val="0"/>
              </a:spcBef>
            </a:pPr>
            <a:r>
              <a:rPr lang="en-CA" altLang="en-US"/>
              <a:t>This story has been repeatedly used to demonstrate the value of information and analysis in a variety of contexts.</a:t>
            </a:r>
          </a:p>
          <a:p>
            <a:pPr defTabSz="898525" eaLnBrk="1" hangingPunct="1">
              <a:spcBef>
                <a:spcPct val="0"/>
              </a:spcBef>
            </a:pPr>
            <a:endParaRPr lang="en-CA" altLang="en-US"/>
          </a:p>
          <a:p>
            <a:pPr defTabSz="898525" eaLnBrk="1" hangingPunct="1">
              <a:spcBef>
                <a:spcPct val="0"/>
              </a:spcBef>
            </a:pPr>
            <a:r>
              <a:rPr lang="en-CA" altLang="en-US"/>
              <a:t>Examples:</a:t>
            </a:r>
          </a:p>
          <a:p>
            <a:pPr defTabSz="898525" eaLnBrk="1" hangingPunct="1">
              <a:spcBef>
                <a:spcPct val="0"/>
              </a:spcBef>
            </a:pPr>
            <a:r>
              <a:rPr lang="en-CA" altLang="en-US"/>
              <a:t>Ilan Mochari, “The New Moneyball—and Why it Matters for Business”, Inc. magazine</a:t>
            </a:r>
          </a:p>
          <a:p>
            <a:pPr defTabSz="898525" eaLnBrk="1" hangingPunct="1">
              <a:spcBef>
                <a:spcPct val="0"/>
              </a:spcBef>
            </a:pPr>
            <a:r>
              <a:rPr lang="en-CA" altLang="en-US"/>
              <a:t>http://www.inc.com/ilan-mochari/the-new-moneyball.html</a:t>
            </a:r>
          </a:p>
          <a:p>
            <a:pPr defTabSz="898525" eaLnBrk="1" hangingPunct="1">
              <a:spcBef>
                <a:spcPct val="0"/>
              </a:spcBef>
            </a:pPr>
            <a:endParaRPr lang="en-CA" altLang="en-US"/>
          </a:p>
          <a:p>
            <a:pPr defTabSz="898525" eaLnBrk="1" hangingPunct="1">
              <a:spcBef>
                <a:spcPct val="0"/>
              </a:spcBef>
            </a:pPr>
            <a:r>
              <a:rPr lang="en-CA" altLang="en-US"/>
              <a:t>Harvard Business Review, “Moneyball and the Talent Mismatch Facing Business”</a:t>
            </a:r>
          </a:p>
          <a:p>
            <a:pPr defTabSz="898525" eaLnBrk="1" hangingPunct="1">
              <a:spcBef>
                <a:spcPct val="0"/>
              </a:spcBef>
            </a:pPr>
            <a:r>
              <a:rPr lang="en-CA" altLang="en-US"/>
              <a:t>https://www.google.ca/url?sa=t&amp;rct=j&amp;q=&amp;esrc=s&amp;source=web&amp;cd=1&amp;cad=rja&amp;uact=8&amp;ved=0ahUKEwiWucSAxMTQAhXHgFQKHTpID-kQFggdMAA&amp;url=https%3A%2F%2Fhbr.org%2F2011%2F09%2Fmoneyball-and-the-talent-misma&amp;usg=AFQjCNHKHZmbekoYFTBmy5ToxGDMERCRrA&amp;sig2=4gSCOqixyvR7SaBeqnzBbQ</a:t>
            </a:r>
          </a:p>
          <a:p>
            <a:pPr defTabSz="898525" eaLnBrk="1" hangingPunct="1">
              <a:spcBef>
                <a:spcPct val="0"/>
              </a:spcBef>
            </a:pPr>
            <a:br>
              <a:rPr lang="en-CA" altLang="en-US"/>
            </a:br>
            <a:endParaRPr lang="en-CA" altLang="en-US"/>
          </a:p>
          <a:p>
            <a:pPr defTabSz="898525" eaLnBrk="1" hangingPunct="1">
              <a:spcBef>
                <a:spcPct val="0"/>
              </a:spcBef>
            </a:pPr>
            <a:endParaRPr lang="en-CA" altLang="en-US"/>
          </a:p>
          <a:p>
            <a:pPr defTabSz="898525" eaLnBrk="1" hangingPunct="1">
              <a:spcBef>
                <a:spcPct val="0"/>
              </a:spcBef>
            </a:pPr>
            <a:endParaRPr lang="en-CA" altLang="en-US"/>
          </a:p>
        </p:txBody>
      </p:sp>
      <p:sp>
        <p:nvSpPr>
          <p:cNvPr id="22532" name="Slide Number Placeholder 3">
            <a:extLst>
              <a:ext uri="{FF2B5EF4-FFF2-40B4-BE49-F238E27FC236}">
                <a16:creationId xmlns:a16="http://schemas.microsoft.com/office/drawing/2014/main" id="{5FBF8D70-ECB3-482E-AA2C-A5222B4AB9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AD76CE74-0C19-443C-B35C-84705B5F50C2}" type="slidenum">
              <a:rPr lang="en-CA" altLang="en-US" smtClean="0">
                <a:latin typeface="Calibri" panose="020F0502020204030204" pitchFamily="34" charset="0"/>
              </a:rPr>
              <a:pPr fontAlgn="base">
                <a:spcBef>
                  <a:spcPct val="0"/>
                </a:spcBef>
                <a:spcAft>
                  <a:spcPct val="0"/>
                </a:spcAft>
              </a:pPr>
              <a:t>3</a:t>
            </a:fld>
            <a:endParaRPr lang="en-CA"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5E846855-903A-43C6-9056-C6741062BB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id="{CA1BAE7F-8775-4142-9335-8000512E19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Hi, I’m Julie Hawkins. I’ve been with BC Stats since 2001.</a:t>
            </a:r>
          </a:p>
        </p:txBody>
      </p:sp>
      <p:sp>
        <p:nvSpPr>
          <p:cNvPr id="18436" name="Slide Number Placeholder 3">
            <a:extLst>
              <a:ext uri="{FF2B5EF4-FFF2-40B4-BE49-F238E27FC236}">
                <a16:creationId xmlns:a16="http://schemas.microsoft.com/office/drawing/2014/main" id="{929F9406-3707-4B7F-8CD3-EC6C7A92E4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73DE5308-4B38-44E0-BBD5-A441272FDA15}" type="slidenum">
              <a:rPr lang="en-US" altLang="en-US" smtClean="0">
                <a:latin typeface="Calibri" panose="020F0502020204030204" pitchFamily="34" charset="0"/>
              </a:rPr>
              <a:pPr fontAlgn="base">
                <a:spcBef>
                  <a:spcPct val="0"/>
                </a:spcBef>
                <a:spcAft>
                  <a:spcPct val="0"/>
                </a:spcAft>
              </a:pPr>
              <a:t>39</a:t>
            </a:fld>
            <a:endParaRPr lang="en-US" altLang="en-US">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CA" sz="1200" kern="1200" dirty="0">
                <a:solidFill>
                  <a:schemeClr val="tx1"/>
                </a:solidFill>
                <a:effectLst/>
                <a:latin typeface="+mn-lt"/>
                <a:ea typeface="+mn-ea"/>
                <a:cs typeface="+mn-cs"/>
              </a:rPr>
              <a:t>We’ve just seen a couple great examples of using R to solve data science problems at BC Stats. Now, I’ll show a couple more.</a:t>
            </a:r>
          </a:p>
          <a:p>
            <a:pPr lvl="0"/>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 The motivations behind the use of R (including reproducibility and other strategies to make our workflow more robust);</a:t>
            </a:r>
          </a:p>
          <a:p>
            <a:pPr lvl="0"/>
            <a:r>
              <a:rPr lang="en-CA" sz="1200" kern="1200" dirty="0">
                <a:solidFill>
                  <a:schemeClr val="tx1"/>
                </a:solidFill>
                <a:effectLst/>
                <a:latin typeface="+mn-lt"/>
                <a:ea typeface="+mn-ea"/>
                <a:cs typeface="+mn-cs"/>
              </a:rPr>
              <a:t>- Examples of the kinds of problems that a data scientist in the public service confronts; and,</a:t>
            </a:r>
          </a:p>
          <a:p>
            <a:r>
              <a:rPr lang="en-CA" sz="1200" kern="1200" dirty="0">
                <a:solidFill>
                  <a:schemeClr val="tx1"/>
                </a:solidFill>
                <a:effectLst/>
                <a:latin typeface="+mn-lt"/>
                <a:ea typeface="+mn-ea"/>
                <a:cs typeface="+mn-cs"/>
              </a:rPr>
              <a:t>- How those problems have been tackled.</a:t>
            </a:r>
            <a:endParaRPr lang="en-CA" altLang="en-US" dirty="0"/>
          </a:p>
          <a:p>
            <a:pPr eaLnBrk="1" hangingPunct="1">
              <a:spcBef>
                <a:spcPct val="0"/>
              </a:spcBef>
            </a:pPr>
            <a:endParaRPr lang="en-CA" altLang="en-US" dirty="0"/>
          </a:p>
          <a:p>
            <a:pPr eaLnBrk="1" hangingPunct="1"/>
            <a:r>
              <a:rPr lang="en-CA" altLang="en-US" sz="1200" dirty="0">
                <a:latin typeface="Arial" panose="020B0604020202020204" pitchFamily="34" charset="0"/>
                <a:cs typeface="Arial" panose="020B0604020202020204" pitchFamily="34" charset="0"/>
              </a:rPr>
              <a:t>R projects I have worked on include survey analysis &amp; reporting; data modelling; (re)writing programs from Excel, SPSS, APL, etc. into R: </a:t>
            </a:r>
            <a:endParaRPr lang="en-CA" altLang="en-US" dirty="0"/>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CA" sz="1200" kern="1200" dirty="0">
                <a:solidFill>
                  <a:schemeClr val="tx1"/>
                </a:solidFill>
                <a:effectLst/>
                <a:latin typeface="+mn-lt"/>
                <a:ea typeface="+mn-ea"/>
                <a:cs typeface="+mn-cs"/>
              </a:rPr>
              <a:t>automating or improving co-workers’ programs (e.g., running the population app in Shiny, determining the top drivers of engagement from many possibilities, reporting on cumulative monthly housing data)</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CA" sz="1200" kern="1200" dirty="0">
                <a:solidFill>
                  <a:schemeClr val="tx1"/>
                </a:solidFill>
                <a:effectLst/>
                <a:latin typeface="+mn-lt"/>
                <a:ea typeface="+mn-ea"/>
                <a:cs typeface="+mn-cs"/>
              </a:rPr>
              <a:t>writing an R replacement of outdated/expensive/confusing software (e.g., structural equation modelling in R instead of SPSS AMOS, raking population estimates in R instead of APL)</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CA" sz="1200" kern="1200" dirty="0">
                <a:solidFill>
                  <a:schemeClr val="tx1"/>
                </a:solidFill>
                <a:effectLst/>
                <a:latin typeface="+mn-lt"/>
                <a:ea typeface="+mn-ea"/>
                <a:cs typeface="+mn-cs"/>
              </a:rPr>
              <a:t>auto-suppressing data results to maintain respondent confidentiality</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CA" sz="1200" kern="1200" dirty="0">
                <a:solidFill>
                  <a:schemeClr val="tx1"/>
                </a:solidFill>
                <a:effectLst/>
                <a:latin typeface="+mn-lt"/>
                <a:ea typeface="+mn-ea"/>
                <a:cs typeface="+mn-cs"/>
              </a:rPr>
              <a:t>conducting survey data analysis with custom functions from basic table creation (e.g., New Job Survey data analysis, BC Knowledge Development Fund Report) to an online dashboard or report generation (e.g., Elections BC Voters’ List Quality)</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CA" sz="1200" kern="1200" dirty="0">
                <a:solidFill>
                  <a:schemeClr val="tx1"/>
                </a:solidFill>
                <a:effectLst/>
                <a:latin typeface="+mn-lt"/>
                <a:ea typeface="+mn-ea"/>
                <a:cs typeface="+mn-cs"/>
              </a:rPr>
              <a:t>teaching opportunities (e.g., creation of in-house R package tutorials, presentation at the inaugural </a:t>
            </a:r>
            <a:r>
              <a:rPr lang="en-CA" sz="1200" kern="1200" dirty="0" err="1">
                <a:solidFill>
                  <a:schemeClr val="tx1"/>
                </a:solidFill>
                <a:effectLst/>
                <a:latin typeface="+mn-lt"/>
                <a:ea typeface="+mn-ea"/>
                <a:cs typeface="+mn-cs"/>
              </a:rPr>
              <a:t>BCGov</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useR</a:t>
            </a:r>
            <a:r>
              <a:rPr lang="en-CA" sz="1200" kern="1200" dirty="0">
                <a:solidFill>
                  <a:schemeClr val="tx1"/>
                </a:solidFill>
                <a:effectLst/>
                <a:latin typeface="+mn-lt"/>
                <a:ea typeface="+mn-ea"/>
                <a:cs typeface="+mn-cs"/>
              </a:rPr>
              <a:t>! Workshop)</a:t>
            </a:r>
            <a:endParaRPr lang="en-CA" altLang="en-US" dirty="0"/>
          </a:p>
          <a:p>
            <a:pPr eaLnBrk="1" hangingPunct="1">
              <a:spcBef>
                <a:spcPct val="0"/>
              </a:spcBef>
            </a:pPr>
            <a:endParaRPr lang="en-CA" altLang="en-US" dirty="0"/>
          </a:p>
          <a:p>
            <a:pPr eaLnBrk="1" hangingPunct="1">
              <a:spcBef>
                <a:spcPct val="0"/>
              </a:spcBef>
            </a:pPr>
            <a:r>
              <a:rPr lang="en-CA" altLang="en-US" dirty="0"/>
              <a:t>Image by Getty Images/</a:t>
            </a:r>
            <a:r>
              <a:rPr lang="en-CA" altLang="en-US" dirty="0" err="1"/>
              <a:t>iStockphoto</a:t>
            </a:r>
            <a:r>
              <a:rPr lang="en-CA" altLang="en-US" dirty="0"/>
              <a:t>, creator </a:t>
            </a:r>
            <a:r>
              <a:rPr lang="en-CA" altLang="en-US" dirty="0" err="1"/>
              <a:t>dottedhippo</a:t>
            </a:r>
            <a:r>
              <a:rPr lang="en-CA" altLang="en-US" dirty="0"/>
              <a:t>; https://www.istockphoto.com/ca/photo/blue-3d-person-with-question-marks-around-the-head-gm645357396-116980443</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40</a:t>
            </a:fld>
            <a:endParaRPr lang="en-US" altLang="en-US">
              <a:latin typeface="Calibri" panose="020F0502020204030204" pitchFamily="34" charset="0"/>
            </a:endParaRPr>
          </a:p>
        </p:txBody>
      </p:sp>
    </p:spTree>
    <p:extLst>
      <p:ext uri="{BB962C8B-B14F-4D97-AF65-F5344CB8AC3E}">
        <p14:creationId xmlns:p14="http://schemas.microsoft.com/office/powerpoint/2010/main" val="93628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auto" hangingPunct="1">
              <a:spcAft>
                <a:spcPts val="0"/>
              </a:spcAft>
              <a:defRPr/>
            </a:pPr>
            <a:r>
              <a:rPr lang="en-CA" sz="2800" dirty="0"/>
              <a:t>For the Work Environment Survey that has already been mentioned today, we conduct Structural Equation Modelling (SEM) to show the impacts of various workplace attributes on employee’s engagement. </a:t>
            </a:r>
          </a:p>
          <a:p>
            <a:pPr eaLnBrk="1" fontAlgn="auto" hangingPunct="1">
              <a:spcAft>
                <a:spcPts val="0"/>
              </a:spcAft>
              <a:defRPr/>
            </a:pPr>
            <a:endParaRPr lang="en-CA" sz="2800" dirty="0"/>
          </a:p>
          <a:p>
            <a:pPr marL="0" marR="0" lvl="0" indent="0" algn="l" defTabSz="457200" rtl="0" eaLnBrk="1" fontAlgn="auto" latinLnBrk="0" hangingPunct="1">
              <a:lnSpc>
                <a:spcPct val="100000"/>
              </a:lnSpc>
              <a:spcBef>
                <a:spcPct val="30000"/>
              </a:spcBef>
              <a:spcAft>
                <a:spcPts val="0"/>
              </a:spcAft>
              <a:buClrTx/>
              <a:buSzTx/>
              <a:buFontTx/>
              <a:buNone/>
              <a:tabLst/>
              <a:defRPr/>
            </a:pPr>
            <a:r>
              <a:rPr lang="en-CA" sz="2800" dirty="0"/>
              <a:t>In the BC Public Service, we get survey responses from tens of thousands of employees.</a:t>
            </a:r>
          </a:p>
          <a:p>
            <a:pPr eaLnBrk="1" fontAlgn="auto" hangingPunct="1">
              <a:spcAft>
                <a:spcPts val="0"/>
              </a:spcAft>
              <a:defRPr/>
            </a:pPr>
            <a:r>
              <a:rPr lang="en-CA" sz="2800" dirty="0"/>
              <a:t>*** CLICK ***</a:t>
            </a:r>
          </a:p>
          <a:p>
            <a:pPr eaLnBrk="1" fontAlgn="auto" hangingPunct="1">
              <a:spcAft>
                <a:spcPts val="0"/>
              </a:spcAft>
              <a:defRPr/>
            </a:pPr>
            <a:r>
              <a:rPr lang="en-CA" sz="2800" dirty="0"/>
              <a:t>This plays very nicely with SEM, or what we call “the spiderweb”.</a:t>
            </a:r>
          </a:p>
          <a:p>
            <a:pPr eaLnBrk="1" fontAlgn="auto" hangingPunct="1">
              <a:spcAft>
                <a:spcPts val="0"/>
              </a:spcAft>
              <a:defRPr/>
            </a:pPr>
            <a:endParaRPr lang="en-CA" sz="2800" dirty="0"/>
          </a:p>
          <a:p>
            <a:pPr eaLnBrk="1" fontAlgn="auto" hangingPunct="1">
              <a:spcAft>
                <a:spcPts val="0"/>
              </a:spcAft>
              <a:defRPr/>
            </a:pPr>
            <a:endParaRPr lang="en-CA" sz="2800" dirty="0"/>
          </a:p>
          <a:p>
            <a:pPr eaLnBrk="1" hangingPunct="1">
              <a:spcBef>
                <a:spcPct val="0"/>
              </a:spcBef>
            </a:pPr>
            <a:r>
              <a:rPr lang="en-CA" altLang="en-US" dirty="0"/>
              <a:t>People image: Getty Images/</a:t>
            </a:r>
            <a:r>
              <a:rPr lang="en-CA" altLang="en-US" dirty="0" err="1"/>
              <a:t>iStockphoto</a:t>
            </a:r>
            <a:r>
              <a:rPr lang="en-CA" altLang="en-US" dirty="0"/>
              <a:t>, by creator </a:t>
            </a:r>
            <a:r>
              <a:rPr lang="en-CA" altLang="en-US" dirty="0" err="1"/>
              <a:t>aelitta</a:t>
            </a:r>
            <a:r>
              <a:rPr lang="en-CA" altLang="en-US" dirty="0"/>
              <a:t>; https://www.google.com/search?q=lots+ppl+istockphoto-645261598-612x612&amp;client=firefox-b-d&amp;source=lnms&amp;tbm=isch&amp;sa=X&amp;ved=2ahUKEwi9v9jX6IHoAhUO7J4KHX54CMwQ_AUoAXoECAgQAw&amp;biw=1536&amp;bih=750#imgrc=0V7d8rPgfdvDlM</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41</a:t>
            </a:fld>
            <a:endParaRPr lang="en-CA" altLang="en-US">
              <a:latin typeface="Calibri" panose="020F0502020204030204" pitchFamily="34" charset="0"/>
            </a:endParaRPr>
          </a:p>
        </p:txBody>
      </p:sp>
    </p:spTree>
    <p:extLst>
      <p:ext uri="{BB962C8B-B14F-4D97-AF65-F5344CB8AC3E}">
        <p14:creationId xmlns:p14="http://schemas.microsoft.com/office/powerpoint/2010/main" val="1487282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So, what’s the problem? We run the Work Environment Survey for many organizations. Our Employee Engagement Model requires ~400-500 responses to conduct SEM. </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1 *** However, many of these organizations have too few employees to support full-fledged SEM. Or, we may want to confirm model relationships on multiple smaller sub-groups (e.g., work units) within large organizations.</a:t>
            </a:r>
          </a:p>
          <a:p>
            <a:pPr eaLnBrk="1" hangingPunct="1">
              <a:spcBef>
                <a:spcPct val="0"/>
              </a:spcBef>
            </a:pPr>
            <a:endParaRPr lang="en-CA" sz="2400" dirty="0"/>
          </a:p>
          <a:p>
            <a:pPr eaLnBrk="1" hangingPunct="1">
              <a:spcBef>
                <a:spcPct val="0"/>
              </a:spcBef>
            </a:pPr>
            <a:r>
              <a:rPr lang="en-CA" sz="2400" dirty="0"/>
              <a:t>*** CLICK 2 *** so… we will conduct smaller simpler analysis to confirm data relationships</a:t>
            </a:r>
          </a:p>
          <a:p>
            <a:pPr eaLnBrk="1" hangingPunct="1">
              <a:spcBef>
                <a:spcPct val="0"/>
              </a:spcBef>
            </a:pPr>
            <a:endParaRPr lang="en-CA" sz="2400" dirty="0"/>
          </a:p>
          <a:p>
            <a:pPr eaLnBrk="1" hangingPunct="1">
              <a:spcBef>
                <a:spcPct val="0"/>
              </a:spcBef>
            </a:pPr>
            <a:r>
              <a:rPr lang="en-CA" sz="2400" dirty="0"/>
              <a:t>*** CLICK 3 *** but that can get big fast!</a:t>
            </a:r>
            <a:endParaRPr lang="en-CA" altLang="en-US" dirty="0"/>
          </a:p>
          <a:p>
            <a:pPr eaLnBrk="1" hangingPunct="1">
              <a:spcBef>
                <a:spcPct val="0"/>
              </a:spcBef>
            </a:pPr>
            <a:endParaRPr lang="en-CA" altLang="en-US" dirty="0"/>
          </a:p>
          <a:p>
            <a:pPr eaLnBrk="1" hangingPunct="1">
              <a:spcBef>
                <a:spcPct val="0"/>
              </a:spcBef>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42</a:t>
            </a:fld>
            <a:endParaRPr lang="en-US" altLang="en-US">
              <a:latin typeface="Calibri" panose="020F0502020204030204" pitchFamily="34" charset="0"/>
            </a:endParaRPr>
          </a:p>
        </p:txBody>
      </p:sp>
    </p:spTree>
    <p:extLst>
      <p:ext uri="{BB962C8B-B14F-4D97-AF65-F5344CB8AC3E}">
        <p14:creationId xmlns:p14="http://schemas.microsoft.com/office/powerpoint/2010/main" val="1536814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How do we handle this?</a:t>
            </a:r>
          </a:p>
          <a:p>
            <a:pPr eaLnBrk="1" hangingPunct="1">
              <a:spcBef>
                <a:spcPct val="0"/>
              </a:spcBef>
            </a:pPr>
            <a:endParaRPr lang="en-CA" altLang="en-US" dirty="0"/>
          </a:p>
          <a:p>
            <a:pPr eaLnBrk="1" hangingPunct="1">
              <a:spcBef>
                <a:spcPct val="0"/>
              </a:spcBef>
            </a:pPr>
            <a:r>
              <a:rPr lang="en-CA" altLang="en-US" dirty="0"/>
              <a:t>*** CLICK *** we use R to automate the analyses, summarize results from reliability tests, and many multivariate regressions, and then output the key info</a:t>
            </a:r>
          </a:p>
          <a:p>
            <a:pPr eaLnBrk="1" hangingPunct="1">
              <a:spcBef>
                <a:spcPct val="0"/>
              </a:spcBef>
            </a:pPr>
            <a:r>
              <a:rPr lang="en-CA" altLang="en-US" dirty="0"/>
              <a:t>And, it’s all reproducible</a:t>
            </a:r>
          </a:p>
          <a:p>
            <a:pPr eaLnBrk="1" hangingPunct="1">
              <a:spcBef>
                <a:spcPct val="0"/>
              </a:spcBef>
            </a:pPr>
            <a:endParaRPr lang="en-CA" altLang="en-US" dirty="0"/>
          </a:p>
          <a:p>
            <a:pPr eaLnBrk="1" hangingPunct="1">
              <a:spcBef>
                <a:spcPct val="0"/>
              </a:spcBef>
            </a:pPr>
            <a:r>
              <a:rPr lang="en-CA" altLang="en-US" dirty="0"/>
              <a:t>Now, we can answer the question: What are the most important (top) drivers for any given work unit?</a:t>
            </a:r>
          </a:p>
          <a:p>
            <a:pPr eaLnBrk="1" hangingPunct="1">
              <a:spcBef>
                <a:spcPct val="0"/>
              </a:spcBef>
            </a:pPr>
            <a:endParaRPr lang="en-CA" altLang="en-US" dirty="0"/>
          </a:p>
          <a:p>
            <a:pPr eaLnBrk="1" hangingPunct="1">
              <a:spcBef>
                <a:spcPct val="0"/>
              </a:spcBef>
            </a:pPr>
            <a:r>
              <a:rPr lang="en-CA" altLang="en-US" dirty="0"/>
              <a:t>** QUICK ASIDE: What is a driver?**</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43</a:t>
            </a:fld>
            <a:endParaRPr lang="en-US" altLang="en-US">
              <a:latin typeface="Calibri" panose="020F0502020204030204" pitchFamily="34" charset="0"/>
            </a:endParaRPr>
          </a:p>
        </p:txBody>
      </p:sp>
    </p:spTree>
    <p:extLst>
      <p:ext uri="{BB962C8B-B14F-4D97-AF65-F5344CB8AC3E}">
        <p14:creationId xmlns:p14="http://schemas.microsoft.com/office/powerpoint/2010/main" val="172890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In our Employee Engagement Model, we have “drivers” (aka, factors, latent variables, etc.). Each driver is made up of two to five underlying survey questions. </a:t>
            </a:r>
          </a:p>
          <a:p>
            <a:pPr eaLnBrk="1" hangingPunct="1">
              <a:spcBef>
                <a:spcPct val="0"/>
              </a:spcBef>
            </a:pPr>
            <a:endParaRPr lang="en-CA" altLang="en-US" dirty="0"/>
          </a:p>
          <a:p>
            <a:pPr eaLnBrk="1" hangingPunct="1">
              <a:spcBef>
                <a:spcPct val="0"/>
              </a:spcBef>
            </a:pPr>
            <a:r>
              <a:rPr lang="en-CA" altLang="en-US" dirty="0"/>
              <a:t>For example, Job Suitability is derived from two questions.</a:t>
            </a:r>
          </a:p>
          <a:p>
            <a:pPr eaLnBrk="1" hangingPunct="1">
              <a:spcBef>
                <a:spcPct val="0"/>
              </a:spcBef>
            </a:pPr>
            <a:endParaRPr lang="en-CA" altLang="en-US" dirty="0"/>
          </a:p>
          <a:p>
            <a:pPr eaLnBrk="1" hangingPunct="1">
              <a:spcBef>
                <a:spcPct val="0"/>
              </a:spcBef>
            </a:pPr>
            <a:r>
              <a:rPr lang="en-CA" altLang="en-US" dirty="0"/>
              <a:t>*** CLICK *** With SEM, we establish the pathways amongst drivers. Without SEM, we want to confirm these relationships that we know exist (from our BCPS model), and we want to find the most important ones.</a:t>
            </a:r>
          </a:p>
          <a:p>
            <a:pPr eaLnBrk="1" hangingPunct="1">
              <a:spcBef>
                <a:spcPct val="0"/>
              </a:spcBef>
            </a:pPr>
            <a:endParaRPr lang="en-CA" altLang="en-US" dirty="0"/>
          </a:p>
          <a:p>
            <a:pPr eaLnBrk="1" hangingPunct="1">
              <a:spcBef>
                <a:spcPct val="0"/>
              </a:spcBef>
            </a:pPr>
            <a:r>
              <a:rPr lang="en-CA" altLang="en-US" dirty="0"/>
              <a:t>* Back to our project * </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44</a:t>
            </a:fld>
            <a:endParaRPr lang="en-CA" altLang="en-US">
              <a:latin typeface="Calibri" panose="020F0502020204030204" pitchFamily="34" charset="0"/>
            </a:endParaRPr>
          </a:p>
        </p:txBody>
      </p:sp>
    </p:spTree>
    <p:extLst>
      <p:ext uri="{BB962C8B-B14F-4D97-AF65-F5344CB8AC3E}">
        <p14:creationId xmlns:p14="http://schemas.microsoft.com/office/powerpoint/2010/main" val="3459418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dirty="0"/>
              <a:t>An aside about R projects: </a:t>
            </a:r>
          </a:p>
          <a:p>
            <a:endParaRPr lang="en-CA" altLang="en-US" dirty="0"/>
          </a:p>
          <a:p>
            <a:r>
              <a:rPr lang="en-CA" altLang="en-US" dirty="0"/>
              <a:t>Everything is in an R project, which is a </a:t>
            </a:r>
            <a:r>
              <a:rPr lang="en-US" dirty="0">
                <a:effectLst/>
              </a:rPr>
              <a:t>very </a:t>
            </a:r>
            <a:r>
              <a:rPr lang="en-US" b="1" dirty="0">
                <a:effectLst/>
              </a:rPr>
              <a:t>useful</a:t>
            </a:r>
            <a:r>
              <a:rPr lang="en-US" dirty="0">
                <a:effectLst/>
              </a:rPr>
              <a:t> way to keep your work </a:t>
            </a:r>
            <a:r>
              <a:rPr lang="en-US" b="1" dirty="0">
                <a:effectLst/>
              </a:rPr>
              <a:t>together</a:t>
            </a:r>
            <a:r>
              <a:rPr lang="en-US" dirty="0">
                <a:effectLst/>
              </a:rPr>
              <a:t>.</a:t>
            </a:r>
          </a:p>
          <a:p>
            <a:endParaRPr lang="en-US" dirty="0">
              <a:effectLst/>
            </a:endParaRPr>
          </a:p>
          <a:p>
            <a:r>
              <a:rPr lang="en-US" dirty="0">
                <a:effectLst/>
              </a:rPr>
              <a:t>The main benefit of using a project (as opposed to a bunch of unlinked scripts/RMD files and data) is that </a:t>
            </a:r>
            <a:r>
              <a:rPr lang="en-US" b="1" dirty="0">
                <a:effectLst/>
              </a:rPr>
              <a:t>importing data is much easier</a:t>
            </a:r>
            <a:r>
              <a:rPr lang="en-US" dirty="0">
                <a:effectLst/>
              </a:rPr>
              <a:t>: a project pre-defines a relative working directory (the place R looks for files) in the folder containing the .</a:t>
            </a:r>
            <a:r>
              <a:rPr lang="en-US" dirty="0" err="1">
                <a:effectLst/>
              </a:rPr>
              <a:t>Rproj</a:t>
            </a:r>
            <a:r>
              <a:rPr lang="en-US" dirty="0">
                <a:effectLst/>
              </a:rPr>
              <a:t> file.</a:t>
            </a:r>
          </a:p>
          <a:p>
            <a:endParaRPr lang="en-US" dirty="0">
              <a:effectLst/>
            </a:endParaRPr>
          </a:p>
          <a:p>
            <a:r>
              <a:rPr lang="en-US" dirty="0">
                <a:effectLst/>
              </a:rPr>
              <a:t>If NOT R project, you need to set working directory -&gt; long path names that may change over time and that are sensitive to the computer and it’s operating system (e.g., PCs and Macs use different slashes in file paths; different computers may have different drives, etc.). This will save time for you down the road or others who may need to reproduce your work.</a:t>
            </a:r>
          </a:p>
          <a:p>
            <a:endParaRPr lang="en-US" dirty="0">
              <a:effectLst/>
            </a:endParaRPr>
          </a:p>
          <a:p>
            <a:r>
              <a:rPr lang="en-US" dirty="0">
                <a:effectLst/>
              </a:rPr>
              <a:t>Another benefit is that R projects can allow for version control and collaboration (i.e., GitHub).</a:t>
            </a:r>
          </a:p>
          <a:p>
            <a:pPr eaLnBrk="1" hangingPunct="1">
              <a:spcBef>
                <a:spcPct val="0"/>
              </a:spcBef>
            </a:pPr>
            <a:endParaRPr lang="en-CA" altLang="en-US" dirty="0"/>
          </a:p>
          <a:p>
            <a:pPr eaLnBrk="1" hangingPunct="1">
              <a:spcBef>
                <a:spcPct val="0"/>
              </a:spcBef>
            </a:pPr>
            <a:r>
              <a:rPr lang="en-CA" altLang="en-US" dirty="0"/>
              <a:t>*** CLICK *** To address the problem I just mentioned, I follow 5 steps.</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45</a:t>
            </a:fld>
            <a:endParaRPr lang="en-US" altLang="en-US">
              <a:latin typeface="Calibri" panose="020F0502020204030204" pitchFamily="34" charset="0"/>
            </a:endParaRPr>
          </a:p>
        </p:txBody>
      </p:sp>
    </p:spTree>
    <p:extLst>
      <p:ext uri="{BB962C8B-B14F-4D97-AF65-F5344CB8AC3E}">
        <p14:creationId xmlns:p14="http://schemas.microsoft.com/office/powerpoint/2010/main" val="2989360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First, I load packages and functions</a:t>
            </a:r>
          </a:p>
          <a:p>
            <a:pPr eaLnBrk="1" hangingPunct="1">
              <a:spcBef>
                <a:spcPct val="0"/>
              </a:spcBef>
            </a:pPr>
            <a:endParaRPr lang="en-CA" altLang="en-US" dirty="0"/>
          </a:p>
          <a:p>
            <a:pPr eaLnBrk="1" hangingPunct="1">
              <a:spcBef>
                <a:spcPct val="0"/>
              </a:spcBef>
            </a:pPr>
            <a:r>
              <a:rPr lang="en-CA" altLang="en-US" dirty="0"/>
              <a:t>*** CLICK 1 *** 6 packages</a:t>
            </a:r>
          </a:p>
          <a:p>
            <a:pPr eaLnBrk="1" hangingPunct="1">
              <a:spcBef>
                <a:spcPct val="0"/>
              </a:spcBef>
            </a:pPr>
            <a:endParaRPr lang="en-CA" altLang="en-US" dirty="0"/>
          </a:p>
          <a:p>
            <a:pPr eaLnBrk="1" hangingPunct="1">
              <a:spcBef>
                <a:spcPct val="0"/>
              </a:spcBef>
            </a:pPr>
            <a:r>
              <a:rPr lang="en-CA" altLang="en-US" dirty="0"/>
              <a:t>*** CLICK 2 *** 11 custom functions</a:t>
            </a:r>
          </a:p>
          <a:p>
            <a:pPr eaLnBrk="1" hangingPunct="1">
              <a:spcBef>
                <a:spcPct val="0"/>
              </a:spcBef>
            </a:pPr>
            <a:endParaRPr lang="en-CA" altLang="en-US" dirty="0"/>
          </a:p>
          <a:p>
            <a:pPr eaLnBrk="1" hangingPunct="1">
              <a:spcBef>
                <a:spcPct val="0"/>
              </a:spcBef>
            </a:pPr>
            <a:endParaRPr lang="en-CA" altLang="en-US" dirty="0"/>
          </a:p>
          <a:p>
            <a:pPr eaLnBrk="1" hangingPunct="1">
              <a:spcBef>
                <a:spcPct val="0"/>
              </a:spcBef>
            </a:pPr>
            <a:r>
              <a:rPr lang="en-CA" altLang="en-US" dirty="0"/>
              <a:t>library(here)</a:t>
            </a:r>
          </a:p>
          <a:p>
            <a:pPr eaLnBrk="1" hangingPunct="1">
              <a:spcBef>
                <a:spcPct val="0"/>
              </a:spcBef>
            </a:pPr>
            <a:r>
              <a:rPr lang="en-CA" altLang="en-US" dirty="0"/>
              <a:t>library(tidyverse)</a:t>
            </a:r>
          </a:p>
          <a:p>
            <a:pPr eaLnBrk="1" hangingPunct="1">
              <a:spcBef>
                <a:spcPct val="0"/>
              </a:spcBef>
            </a:pPr>
            <a:r>
              <a:rPr lang="en-CA" altLang="en-US" dirty="0"/>
              <a:t>library(foreign)      ## </a:t>
            </a:r>
            <a:r>
              <a:rPr lang="en-CA" altLang="en-US" dirty="0" err="1"/>
              <a:t>read.spss</a:t>
            </a:r>
            <a:endParaRPr lang="en-CA" altLang="en-US" dirty="0"/>
          </a:p>
          <a:p>
            <a:pPr eaLnBrk="1" hangingPunct="1">
              <a:spcBef>
                <a:spcPct val="0"/>
              </a:spcBef>
            </a:pPr>
            <a:r>
              <a:rPr lang="en-CA" altLang="en-US" dirty="0"/>
              <a:t>library(sjlabelled)  ## for </a:t>
            </a:r>
            <a:r>
              <a:rPr lang="en-CA" altLang="en-US" dirty="0" err="1"/>
              <a:t>remove_all_labels</a:t>
            </a:r>
            <a:endParaRPr lang="en-CA" altLang="en-US" dirty="0"/>
          </a:p>
          <a:p>
            <a:pPr eaLnBrk="1" hangingPunct="1">
              <a:spcBef>
                <a:spcPct val="0"/>
              </a:spcBef>
            </a:pPr>
            <a:r>
              <a:rPr lang="en-CA" altLang="en-US" dirty="0"/>
              <a:t>library(psych)        ## for alpha (</a:t>
            </a:r>
            <a:r>
              <a:rPr lang="en-CA" altLang="en-US" dirty="0" err="1"/>
              <a:t>fa.parallel</a:t>
            </a:r>
            <a:r>
              <a:rPr lang="en-CA" altLang="en-US" dirty="0"/>
              <a:t>, fa)</a:t>
            </a:r>
          </a:p>
          <a:p>
            <a:pPr eaLnBrk="1" hangingPunct="1">
              <a:spcBef>
                <a:spcPct val="0"/>
              </a:spcBef>
            </a:pPr>
            <a:r>
              <a:rPr lang="en-CA" altLang="en-US" dirty="0"/>
              <a:t>library(leaps)         ## for </a:t>
            </a:r>
            <a:r>
              <a:rPr lang="en-CA" altLang="en-US" dirty="0" err="1"/>
              <a:t>regsubsets</a:t>
            </a:r>
            <a:r>
              <a:rPr lang="en-CA" altLang="en-US" dirty="0"/>
              <a:t>() - stepwise linear regression</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46</a:t>
            </a:fld>
            <a:endParaRPr lang="en-US" altLang="en-US">
              <a:latin typeface="Calibri" panose="020F0502020204030204" pitchFamily="34" charset="0"/>
            </a:endParaRPr>
          </a:p>
        </p:txBody>
      </p:sp>
    </p:spTree>
    <p:extLst>
      <p:ext uri="{BB962C8B-B14F-4D97-AF65-F5344CB8AC3E}">
        <p14:creationId xmlns:p14="http://schemas.microsoft.com/office/powerpoint/2010/main" val="1571491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This project reads an SPSS .sav dataset and a drivers csv from the inputs folder.</a:t>
            </a:r>
          </a:p>
          <a:p>
            <a:pPr eaLnBrk="1" hangingPunct="1">
              <a:spcBef>
                <a:spcPct val="0"/>
              </a:spcBef>
            </a:pPr>
            <a:r>
              <a:rPr lang="en-US" altLang="en-US" dirty="0"/>
              <a:t>*** CLICK ***</a:t>
            </a:r>
          </a:p>
          <a:p>
            <a:pPr eaLnBrk="1" hangingPunct="1">
              <a:spcBef>
                <a:spcPct val="0"/>
              </a:spcBef>
            </a:pPr>
            <a:r>
              <a:rPr lang="en-US" altLang="en-US" dirty="0"/>
              <a:t>- SPSS dataset with:</a:t>
            </a:r>
          </a:p>
          <a:p>
            <a:pPr eaLnBrk="1" hangingPunct="1">
              <a:spcBef>
                <a:spcPct val="0"/>
              </a:spcBef>
            </a:pPr>
            <a:r>
              <a:rPr lang="en-US" altLang="en-US" dirty="0"/>
              <a:t>           - QCOMP (0=non-respondent, 1=respondent)</a:t>
            </a:r>
          </a:p>
          <a:p>
            <a:pPr eaLnBrk="1" hangingPunct="1">
              <a:spcBef>
                <a:spcPct val="0"/>
              </a:spcBef>
            </a:pPr>
            <a:r>
              <a:rPr lang="en-US" altLang="en-US" dirty="0"/>
              <a:t>           - a single variable (called WU or ATRACKER1, etc.) that groups every case into a work unit</a:t>
            </a:r>
          </a:p>
          <a:p>
            <a:pPr eaLnBrk="1" hangingPunct="1">
              <a:spcBef>
                <a:spcPct val="0"/>
              </a:spcBef>
            </a:pPr>
            <a:r>
              <a:rPr lang="en-US" altLang="en-US" dirty="0"/>
              <a:t>           - pre-created drivers that match name in drivers.csv</a:t>
            </a:r>
          </a:p>
          <a:p>
            <a:pPr eaLnBrk="1" hangingPunct="1">
              <a:spcBef>
                <a:spcPct val="0"/>
              </a:spcBef>
            </a:pPr>
            <a:r>
              <a:rPr lang="en-US" altLang="en-US" dirty="0"/>
              <a:t>           - the questions underlying each driver (for </a:t>
            </a:r>
            <a:r>
              <a:rPr lang="en-US" altLang="en-US" dirty="0" err="1"/>
              <a:t>reliability.test's</a:t>
            </a:r>
            <a:r>
              <a:rPr lang="en-US" altLang="en-US" dirty="0"/>
              <a:t> </a:t>
            </a:r>
            <a:r>
              <a:rPr lang="en-US" altLang="en-US" dirty="0" err="1"/>
              <a:t>alpha_stats</a:t>
            </a:r>
            <a:r>
              <a:rPr lang="en-US" altLang="en-US" dirty="0"/>
              <a:t>)</a:t>
            </a:r>
          </a:p>
          <a:p>
            <a:pPr eaLnBrk="1" hangingPunct="1">
              <a:spcBef>
                <a:spcPct val="0"/>
              </a:spcBef>
            </a:pPr>
            <a:r>
              <a:rPr lang="en-US" altLang="en-US" dirty="0"/>
              <a:t>           - everything else is ignored</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47</a:t>
            </a:fld>
            <a:endParaRPr lang="en-US" altLang="en-US">
              <a:latin typeface="Calibri" panose="020F0502020204030204" pitchFamily="34" charset="0"/>
            </a:endParaRPr>
          </a:p>
        </p:txBody>
      </p:sp>
    </p:spTree>
    <p:extLst>
      <p:ext uri="{BB962C8B-B14F-4D97-AF65-F5344CB8AC3E}">
        <p14:creationId xmlns:p14="http://schemas.microsoft.com/office/powerpoint/2010/main" val="1154096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As seen in Steph’s presentation, to help with automation, the user sets values specific to their scenario.</a:t>
            </a:r>
          </a:p>
          <a:p>
            <a:pPr eaLnBrk="1" hangingPunct="1">
              <a:spcBef>
                <a:spcPct val="0"/>
              </a:spcBef>
            </a:pPr>
            <a:endParaRPr lang="en-CA" altLang="en-US" dirty="0"/>
          </a:p>
          <a:p>
            <a:pPr eaLnBrk="1" hangingPunct="1">
              <a:spcBef>
                <a:spcPct val="0"/>
              </a:spcBef>
            </a:pPr>
            <a:r>
              <a:rPr lang="en-CA" altLang="en-US" dirty="0"/>
              <a:t>*** CLICK 1 ***: There should be a </a:t>
            </a:r>
            <a:r>
              <a:rPr lang="en-CA" altLang="en-US" b="1" dirty="0"/>
              <a:t>variable in the data that assigns each employee to a sub-group </a:t>
            </a:r>
            <a:r>
              <a:rPr lang="en-CA" altLang="en-US" dirty="0"/>
              <a:t>(e.g., work unit). We need to call this variable throughout the script so we assign it a generic name, “WU”.</a:t>
            </a:r>
          </a:p>
          <a:p>
            <a:pPr eaLnBrk="1" hangingPunct="1">
              <a:spcBef>
                <a:spcPct val="0"/>
              </a:spcBef>
            </a:pPr>
            <a:endParaRPr lang="en-CA" altLang="en-US" dirty="0"/>
          </a:p>
          <a:p>
            <a:pPr eaLnBrk="1" hangingPunct="1">
              <a:spcBef>
                <a:spcPct val="0"/>
              </a:spcBef>
            </a:pPr>
            <a:r>
              <a:rPr lang="en-CA" altLang="en-US" dirty="0"/>
              <a:t>*** CLICK 2 ***: Even though we just read in a drivers file separate from the data, that did not contain driver scores. It was a mapping of what data results belong to which driver, what each driver’s name is, and other driver attributes (e.g., number of underlying questions, house level). Now we need to tell the script whether the data already contains driver scores (i.e., make_drivers &lt;- FALSE). If it doesn’t have driver scores, the script needs to know to calculate them. We also need to know some other information. </a:t>
            </a:r>
            <a:r>
              <a:rPr lang="en-CA" altLang="en-US" b="1" dirty="0"/>
              <a:t>To determine which drivers are the most important for any given work unit, we need to know where that driver sits in its percentile distribution.</a:t>
            </a:r>
            <a:r>
              <a:rPr lang="en-CA" altLang="en-US" dirty="0"/>
              <a:t> We need to </a:t>
            </a:r>
            <a:r>
              <a:rPr lang="en-CA" altLang="en-US" b="0" dirty="0"/>
              <a:t>set a threshold of the minimum number of observations </a:t>
            </a:r>
            <a:r>
              <a:rPr lang="en-CA" altLang="en-US" dirty="0"/>
              <a:t>we require for each independent variable in the regressions. </a:t>
            </a:r>
          </a:p>
          <a:p>
            <a:pPr eaLnBrk="1" hangingPunct="1">
              <a:spcBef>
                <a:spcPct val="0"/>
              </a:spcBef>
            </a:pPr>
            <a:endParaRPr lang="en-CA" altLang="en-US" dirty="0"/>
          </a:p>
          <a:p>
            <a:pPr eaLnBrk="1" hangingPunct="1">
              <a:spcBef>
                <a:spcPct val="0"/>
              </a:spcBef>
            </a:pPr>
            <a:r>
              <a:rPr lang="en-CA" altLang="en-US" dirty="0"/>
              <a:t>*** CLICK 3 ***: Finally, we need to say </a:t>
            </a:r>
            <a:r>
              <a:rPr lang="en-CA" altLang="en-US" b="1" dirty="0"/>
              <a:t>how many top drivers we want</a:t>
            </a:r>
            <a:r>
              <a:rPr lang="en-CA" altLang="en-US" dirty="0"/>
              <a:t>.</a:t>
            </a:r>
          </a:p>
          <a:p>
            <a:pPr eaLnBrk="1" hangingPunct="1">
              <a:spcBef>
                <a:spcPct val="0"/>
              </a:spcBef>
            </a:pPr>
            <a:r>
              <a:rPr lang="en-US" altLang="en-US" dirty="0"/>
              <a:t>- drivers.csv with columns names precisely (and in same order):</a:t>
            </a:r>
          </a:p>
          <a:p>
            <a:pPr eaLnBrk="1" hangingPunct="1">
              <a:spcBef>
                <a:spcPct val="0"/>
              </a:spcBef>
            </a:pPr>
            <a:r>
              <a:rPr lang="en-US" altLang="en-US" dirty="0"/>
              <a:t>           - </a:t>
            </a:r>
            <a:r>
              <a:rPr lang="en-US" altLang="en-US" dirty="0" err="1"/>
              <a:t>driverID</a:t>
            </a:r>
            <a:r>
              <a:rPr lang="en-US" altLang="en-US" dirty="0"/>
              <a:t>: short/ugly driver names (e.g., commit, Vision)</a:t>
            </a:r>
          </a:p>
          <a:p>
            <a:pPr eaLnBrk="1" hangingPunct="1">
              <a:spcBef>
                <a:spcPct val="0"/>
              </a:spcBef>
            </a:pPr>
            <a:r>
              <a:rPr lang="en-US" altLang="en-US" dirty="0"/>
              <a:t>           - Driver: nice driver names (e.g., Commitment; Vision, Mission &amp; Goals)</a:t>
            </a:r>
          </a:p>
          <a:p>
            <a:pPr eaLnBrk="1" hangingPunct="1">
              <a:spcBef>
                <a:spcPct val="0"/>
              </a:spcBef>
            </a:pPr>
            <a:r>
              <a:rPr lang="en-US" altLang="en-US" dirty="0"/>
              <a:t>           - type: ENG, Roof, Foundation, Building Block (MUST be these names/case)</a:t>
            </a:r>
          </a:p>
          <a:p>
            <a:pPr eaLnBrk="1" hangingPunct="1">
              <a:spcBef>
                <a:spcPct val="0"/>
              </a:spcBef>
            </a:pPr>
            <a:r>
              <a:rPr lang="en-US" altLang="en-US" dirty="0"/>
              <a:t>           - </a:t>
            </a:r>
            <a:r>
              <a:rPr lang="en-US" altLang="en-US" dirty="0" err="1"/>
              <a:t>num_qs</a:t>
            </a:r>
            <a:r>
              <a:rPr lang="en-US" altLang="en-US" dirty="0"/>
              <a:t>: the number of underlying questions of the corresponding driver</a:t>
            </a:r>
          </a:p>
          <a:p>
            <a:pPr eaLnBrk="1" hangingPunct="1">
              <a:spcBef>
                <a:spcPct val="0"/>
              </a:spcBef>
            </a:pPr>
            <a:r>
              <a:rPr lang="en-US" altLang="en-US" dirty="0"/>
              <a:t>           - q1 - q#: (where q# is the max number of questions largest driver has)</a:t>
            </a:r>
          </a:p>
          <a:p>
            <a:pPr eaLnBrk="1" hangingPunct="1">
              <a:spcBef>
                <a:spcPct val="0"/>
              </a:spcBef>
            </a:pPr>
            <a:r>
              <a:rPr lang="en-US" altLang="en-US" dirty="0"/>
              <a:t>           - q1 - q#: QID of underlying question(s) of corresponding driver; one QID per column.</a:t>
            </a:r>
          </a:p>
          <a:p>
            <a:pPr eaLnBrk="1" hangingPunct="1">
              <a:spcBef>
                <a:spcPct val="0"/>
              </a:spcBef>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4 ***: After we have set our declarations (organization-specific values), we use that information along with the data we have read in to pull out the names of the variables we will use in the regressions and the names of the work units. </a:t>
            </a:r>
            <a:endParaRPr lang="en-US"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48</a:t>
            </a:fld>
            <a:endParaRPr lang="en-US" altLang="en-US">
              <a:latin typeface="Calibri" panose="020F0502020204030204" pitchFamily="34" charset="0"/>
            </a:endParaRPr>
          </a:p>
        </p:txBody>
      </p:sp>
    </p:spTree>
    <p:extLst>
      <p:ext uri="{BB962C8B-B14F-4D97-AF65-F5344CB8AC3E}">
        <p14:creationId xmlns:p14="http://schemas.microsoft.com/office/powerpoint/2010/main" val="192282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9371E22-0138-4006-B490-47DC82619E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481C8220-23B1-416E-AE24-E6D4FF7449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898525" eaLnBrk="1" hangingPunct="1">
              <a:spcBef>
                <a:spcPct val="0"/>
              </a:spcBef>
            </a:pPr>
            <a:r>
              <a:rPr lang="en-CA" altLang="en-US" dirty="0"/>
              <a:t>In the public sector, we hear about data and information being used to inform “evidence based policy” </a:t>
            </a:r>
          </a:p>
          <a:p>
            <a:pPr defTabSz="898525" eaLnBrk="1" hangingPunct="1">
              <a:spcBef>
                <a:spcPct val="0"/>
              </a:spcBef>
            </a:pPr>
            <a:endParaRPr lang="en-CA" altLang="en-US" dirty="0"/>
          </a:p>
        </p:txBody>
      </p:sp>
      <p:sp>
        <p:nvSpPr>
          <p:cNvPr id="22532" name="Slide Number Placeholder 3">
            <a:extLst>
              <a:ext uri="{FF2B5EF4-FFF2-40B4-BE49-F238E27FC236}">
                <a16:creationId xmlns:a16="http://schemas.microsoft.com/office/drawing/2014/main" id="{5FBF8D70-ECB3-482E-AA2C-A5222B4AB9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AD76CE74-0C19-443C-B35C-84705B5F50C2}" type="slidenum">
              <a:rPr lang="en-CA" altLang="en-US" smtClean="0">
                <a:latin typeface="Calibri" panose="020F0502020204030204" pitchFamily="34" charset="0"/>
              </a:rPr>
              <a:pPr fontAlgn="base">
                <a:spcBef>
                  <a:spcPct val="0"/>
                </a:spcBef>
                <a:spcAft>
                  <a:spcPct val="0"/>
                </a:spcAft>
              </a:pPr>
              <a:t>4</a:t>
            </a:fld>
            <a:endParaRPr lang="en-CA" altLang="en-US">
              <a:latin typeface="Calibri" panose="020F0502020204030204" pitchFamily="34" charset="0"/>
            </a:endParaRPr>
          </a:p>
        </p:txBody>
      </p:sp>
    </p:spTree>
    <p:extLst>
      <p:ext uri="{BB962C8B-B14F-4D97-AF65-F5344CB8AC3E}">
        <p14:creationId xmlns:p14="http://schemas.microsoft.com/office/powerpoint/2010/main" val="1036655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 </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END SLIDE has example function, if asked.</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See example function for “</a:t>
            </a:r>
            <a:r>
              <a:rPr lang="en-CA" sz="1200" dirty="0">
                <a:solidFill>
                  <a:schemeClr val="tx1">
                    <a:lumMod val="60000"/>
                    <a:lumOff val="40000"/>
                  </a:schemeClr>
                </a:solidFill>
              </a:rPr>
              <a:t>if(make_drivers == TRUE) {…}</a:t>
            </a:r>
            <a:r>
              <a:rPr lang="en-CA" altLang="en-US" dirty="0"/>
              <a:t>“.</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calc.means</a:t>
            </a:r>
            <a:r>
              <a:rPr lang="en-US" altLang="en-US" dirty="0"/>
              <a:t>() function gets means for specified driver; outputs Group, mean, driver</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calc.percentiles</a:t>
            </a:r>
            <a:r>
              <a:rPr lang="en-US" altLang="en-US" dirty="0"/>
              <a:t>() function gets percentiles for specified driver by specified interval</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reliability.test</a:t>
            </a:r>
            <a:r>
              <a:rPr lang="en-US" altLang="en-US" dirty="0"/>
              <a:t>() function runs alpha for every 2+ item driver and outputs by row to </a:t>
            </a:r>
            <a:r>
              <a:rPr lang="en-US" altLang="en-US" dirty="0" err="1"/>
              <a:t>alpha_stats</a:t>
            </a:r>
            <a:r>
              <a:rPr lang="en-US" altLang="en-US" dirty="0"/>
              <a:t> with driver, vars, </a:t>
            </a:r>
            <a:r>
              <a:rPr lang="en-US" altLang="en-US" dirty="0" err="1"/>
              <a:t>std_Cronbach</a:t>
            </a:r>
            <a:r>
              <a:rPr lang="en-US" altLang="en-US" dirty="0"/>
              <a:t>, </a:t>
            </a:r>
            <a:r>
              <a:rPr lang="en-US" altLang="en-US" dirty="0" err="1"/>
              <a:t>new_std_Cronbach</a:t>
            </a:r>
            <a:r>
              <a:rPr lang="en-US" altLang="en-US" dirty="0"/>
              <a:t>, </a:t>
            </a:r>
            <a:r>
              <a:rPr lang="en-US" altLang="en-US" dirty="0" err="1"/>
              <a:t>item_total_corrs</a:t>
            </a:r>
            <a:endParaRPr lang="en-CA" altLang="en-US" dirty="0"/>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regressions.stepwise</a:t>
            </a:r>
            <a:r>
              <a:rPr lang="en-US" altLang="en-US" dirty="0"/>
              <a:t>() function runs the best-sized STEPWISE linear model (</a:t>
            </a:r>
            <a:r>
              <a:rPr lang="en-US" altLang="en-US" dirty="0" err="1"/>
              <a:t>lm</a:t>
            </a:r>
            <a:r>
              <a:rPr lang="en-US" altLang="en-US" dirty="0"/>
              <a:t>) regression on ENG for a specified WU. If </a:t>
            </a:r>
            <a:r>
              <a:rPr lang="en-US" altLang="en-US" dirty="0" err="1"/>
              <a:t>WUvar</a:t>
            </a:r>
            <a:r>
              <a:rPr lang="en-US" altLang="en-US" dirty="0"/>
              <a:t> = NULL, will run on all data and report as Group = OVERALL</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	* for each sub-group in turn, stepwise regression is run on engagement with all drivers of all model sizes (single driver, 2 drivers, 3 drivers, etc.), i.e., 13 models</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	* pull best model for each model size</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	* pull model where adjusted R2 is 0.03 better than model of one less IV</a:t>
            </a:r>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	* repeat for every sub-group (i.e., work unit)</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sig.pos.IVs</a:t>
            </a:r>
            <a:r>
              <a:rPr lang="en-US" altLang="en-US" dirty="0"/>
              <a:t>() function gets name(s) of stepwise-identified significant positive Building Block drivers by WU.</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regressions.enter</a:t>
            </a:r>
            <a:r>
              <a:rPr lang="en-US" altLang="en-US" dirty="0"/>
              <a:t>() function runs enter linear model regressions (with management drivers first) by WU for individual non-roof drivers that were selected through stepwise regression and that have significant positive beta coefficients. However, if no significant IVs found by stepwise linear model regressions by WUs, instead it runs single enter regressions on building block IVs and pick “</a:t>
            </a:r>
            <a:r>
              <a:rPr lang="en-US" altLang="en-US" dirty="0" err="1"/>
              <a:t>choose_num</a:t>
            </a:r>
            <a:r>
              <a:rPr lang="en-US" altLang="en-US" dirty="0"/>
              <a:t>” (e.g., three) highest drivers. But, if there were too few observations to run stepwise, it doesn't do any regressions. It uses traditional method (percentiles and means) instead. Regardless, it binds results to </a:t>
            </a:r>
            <a:r>
              <a:rPr lang="en-US" altLang="en-US" dirty="0" err="1"/>
              <a:t>lm_stats_stepwise</a:t>
            </a:r>
            <a:r>
              <a:rPr lang="en-US" altLang="en-US" dirty="0"/>
              <a:t> and outputs as "lm_stats.csv".</a:t>
            </a:r>
          </a:p>
          <a:p>
            <a:pPr marL="171450" marR="0" lvl="0" indent="-171450" algn="l" defTabSz="457200" rtl="0" eaLnBrk="1" fontAlgn="base" latinLnBrk="0" hangingPunct="1">
              <a:lnSpc>
                <a:spcPct val="100000"/>
              </a:lnSpc>
              <a:spcBef>
                <a:spcPct val="0"/>
              </a:spcBef>
              <a:spcAft>
                <a:spcPct val="0"/>
              </a:spcAft>
              <a:buClrTx/>
              <a:buSzTx/>
              <a:buFontTx/>
              <a:buChar char="-"/>
              <a:tabLst/>
              <a:defRPr/>
            </a:pPr>
            <a:endParaRPr lang="en-US"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49</a:t>
            </a:fld>
            <a:endParaRPr lang="en-US" altLang="en-US">
              <a:latin typeface="Calibri" panose="020F0502020204030204" pitchFamily="34" charset="0"/>
            </a:endParaRPr>
          </a:p>
        </p:txBody>
      </p:sp>
    </p:spTree>
    <p:extLst>
      <p:ext uri="{BB962C8B-B14F-4D97-AF65-F5344CB8AC3E}">
        <p14:creationId xmlns:p14="http://schemas.microsoft.com/office/powerpoint/2010/main" val="12487644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sz="1200" dirty="0"/>
              <a:t>Key results are pulled together</a:t>
            </a:r>
            <a:r>
              <a:rPr lang="en-US" sz="1200" dirty="0"/>
              <a:t> from means, percentiles, and linear regressions for the top drivers for each sub-group.</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sz="1200" dirty="0"/>
          </a:p>
          <a:p>
            <a:pPr eaLnBrk="1" hangingPunct="1">
              <a:spcBef>
                <a:spcPct val="0"/>
              </a:spcBef>
            </a:pPr>
            <a:r>
              <a:rPr lang="en-CA" altLang="en-US" dirty="0"/>
              <a:t>*** CLICK 1 *** You can see that the output was run on multiple sub-groups, in one go.</a:t>
            </a:r>
          </a:p>
          <a:p>
            <a:pPr eaLnBrk="1" hangingPunct="1">
              <a:spcBef>
                <a:spcPct val="0"/>
              </a:spcBef>
            </a:pPr>
            <a:endParaRPr lang="en-CA" altLang="en-US" dirty="0"/>
          </a:p>
          <a:p>
            <a:pPr eaLnBrk="1" hangingPunct="1">
              <a:spcBef>
                <a:spcPct val="0"/>
              </a:spcBef>
            </a:pPr>
            <a:r>
              <a:rPr lang="en-CA" altLang="en-US" dirty="0"/>
              <a:t>*** CLICK 2 *** For each group, the output provides the stats we need for the base drivers (“Management Drivers”) and then the top drivers, up to whatever maximum number we set in the beginning.</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sz="1200"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50</a:t>
            </a:fld>
            <a:endParaRPr lang="en-US" altLang="en-US">
              <a:latin typeface="Calibri" panose="020F0502020204030204" pitchFamily="34" charset="0"/>
            </a:endParaRPr>
          </a:p>
        </p:txBody>
      </p:sp>
    </p:spTree>
    <p:extLst>
      <p:ext uri="{BB962C8B-B14F-4D97-AF65-F5344CB8AC3E}">
        <p14:creationId xmlns:p14="http://schemas.microsoft.com/office/powerpoint/2010/main" val="22622228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Then the user can write up the key info any way they need. This is one example.</a:t>
            </a:r>
          </a:p>
          <a:p>
            <a:pPr eaLnBrk="1" hangingPunct="1">
              <a:spcBef>
                <a:spcPct val="0"/>
              </a:spcBef>
            </a:pPr>
            <a:endParaRPr lang="en-CA" altLang="en-US" dirty="0"/>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51</a:t>
            </a:fld>
            <a:endParaRPr lang="en-CA" altLang="en-US">
              <a:latin typeface="Calibri" panose="020F0502020204030204" pitchFamily="34" charset="0"/>
            </a:endParaRPr>
          </a:p>
        </p:txBody>
      </p:sp>
    </p:spTree>
    <p:extLst>
      <p:ext uri="{BB962C8B-B14F-4D97-AF65-F5344CB8AC3E}">
        <p14:creationId xmlns:p14="http://schemas.microsoft.com/office/powerpoint/2010/main" val="21126403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For each sub-group (e.g., work unit), many analyses run:</a:t>
            </a:r>
          </a:p>
          <a:p>
            <a:pPr marL="171450" indent="-171450" eaLnBrk="1" hangingPunct="1">
              <a:spcBef>
                <a:spcPct val="0"/>
              </a:spcBef>
              <a:buFontTx/>
              <a:buChar char="-"/>
            </a:pPr>
            <a:r>
              <a:rPr lang="en-CA" altLang="en-US" dirty="0"/>
              <a:t>calculate means and percentiles for every driver and Engagement (17 for 2018 WES Employee Engagement Model)</a:t>
            </a:r>
          </a:p>
          <a:p>
            <a:pPr marL="171450" indent="-171450" eaLnBrk="1" hangingPunct="1">
              <a:spcBef>
                <a:spcPct val="0"/>
              </a:spcBef>
              <a:buFontTx/>
              <a:buChar char="-"/>
            </a:pPr>
            <a:r>
              <a:rPr lang="en-CA" altLang="en-US" dirty="0"/>
              <a:t>reliability tests: one for every driver (i.e., management, building blocks and roof) that has two or more underlying questions (14 for 2018 WES)</a:t>
            </a:r>
          </a:p>
          <a:p>
            <a:pPr marL="171450" indent="-171450" eaLnBrk="1" hangingPunct="1">
              <a:spcBef>
                <a:spcPct val="0"/>
              </a:spcBef>
              <a:buFontTx/>
              <a:buChar char="-"/>
            </a:pPr>
            <a:r>
              <a:rPr lang="en-CA" altLang="en-US" dirty="0"/>
              <a:t>regressions: stepwise for every model size (based on number of non-roof drivers, 13 in 2018 WES model)</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CA" altLang="en-US" dirty="0"/>
              <a:t>regressions: enter for management drivers and individual building blocks that were selected through stepwise regression process up to max number determined in set values step</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NOW MOVE TO 2</a:t>
            </a:r>
            <a:r>
              <a:rPr lang="en-CA" altLang="en-US" baseline="30000" dirty="0"/>
              <a:t>nd</a:t>
            </a:r>
            <a:r>
              <a:rPr lang="en-CA" altLang="en-US" dirty="0"/>
              <a:t> CASE STUDY **</a:t>
            </a:r>
          </a:p>
          <a:p>
            <a:pPr marL="171450" marR="0" lvl="0" indent="-171450" algn="l" defTabSz="457200" rtl="0" eaLnBrk="1" fontAlgn="base" latinLnBrk="0" hangingPunct="1">
              <a:lnSpc>
                <a:spcPct val="100000"/>
              </a:lnSpc>
              <a:spcBef>
                <a:spcPct val="0"/>
              </a:spcBef>
              <a:spcAft>
                <a:spcPct val="0"/>
              </a:spcAft>
              <a:buClrTx/>
              <a:buSzTx/>
              <a:buFontTx/>
              <a:buChar char="-"/>
              <a:tabLst/>
              <a:defRPr/>
            </a:pPr>
            <a:endParaRPr lang="en-CA" altLang="en-US" dirty="0"/>
          </a:p>
          <a:p>
            <a:pPr marL="171450" marR="0" lvl="0" indent="-171450" algn="l" defTabSz="457200" rtl="0" eaLnBrk="1" fontAlgn="base" latinLnBrk="0" hangingPunct="1">
              <a:lnSpc>
                <a:spcPct val="100000"/>
              </a:lnSpc>
              <a:spcBef>
                <a:spcPct val="0"/>
              </a:spcBef>
              <a:spcAft>
                <a:spcPct val="0"/>
              </a:spcAft>
              <a:buClrTx/>
              <a:buSzTx/>
              <a:buFontTx/>
              <a:buChar char="-"/>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FREE: https://optimistaker.com/wp-content/uploads/2017/12/I-love-free-images.jpg</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FAST: https://encrypted-tbn0.gstatic.com/images?q=tbn%3AANd9GcQCVvwKfiY0iv15REzEpWXQfRWBMD3BhihdijL5sKSelcebfLER</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REPRODUCIBLE: https://encrypted-tbn0.gstatic.com/images?q=tbn%3AANd9GcRxL5YFKLqtMtEgyn3EHhPgEezu1MeRPLvQIyvV9Xrr8Ph6h9PP</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52</a:t>
            </a:fld>
            <a:endParaRPr lang="en-US" altLang="en-US">
              <a:latin typeface="Calibri" panose="020F0502020204030204" pitchFamily="34" charset="0"/>
            </a:endParaRPr>
          </a:p>
        </p:txBody>
      </p:sp>
    </p:spTree>
    <p:extLst>
      <p:ext uri="{BB962C8B-B14F-4D97-AF65-F5344CB8AC3E}">
        <p14:creationId xmlns:p14="http://schemas.microsoft.com/office/powerpoint/2010/main" val="27141270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auto" hangingPunct="1">
              <a:spcAft>
                <a:spcPts val="0"/>
              </a:spcAft>
              <a:defRPr/>
            </a:pPr>
            <a:r>
              <a:rPr lang="en-CA" sz="2800" dirty="0"/>
              <a:t>Now I will talk about a completely different project: adjusting (“raking”) population counts by sex and age for various regions in BC.</a:t>
            </a:r>
          </a:p>
          <a:p>
            <a:pPr eaLnBrk="1" hangingPunct="1">
              <a:spcBef>
                <a:spcPct val="0"/>
              </a:spcBef>
            </a:pPr>
            <a:endParaRPr lang="en-CA" altLang="en-US" dirty="0"/>
          </a:p>
          <a:p>
            <a:pPr eaLnBrk="1" hangingPunct="1">
              <a:spcBef>
                <a:spcPct val="0"/>
              </a:spcBef>
            </a:pPr>
            <a:endParaRPr lang="en-CA" altLang="en-US" dirty="0"/>
          </a:p>
          <a:p>
            <a:pPr eaLnBrk="1" hangingPunct="1">
              <a:spcBef>
                <a:spcPct val="0"/>
              </a:spcBef>
            </a:pPr>
            <a:r>
              <a:rPr lang="en-CA" altLang="en-US" dirty="0"/>
              <a:t>BC population pyramid: https://www12.statcan.gc.ca/census-recensement/2016/dp-pd/pyramid/pyramid.cfm?type=1&amp;geo1=01</a:t>
            </a:r>
          </a:p>
          <a:p>
            <a:pPr eaLnBrk="1" hangingPunct="1">
              <a:spcBef>
                <a:spcPct val="0"/>
              </a:spcBef>
            </a:pPr>
            <a:r>
              <a:rPr lang="en-CA" altLang="en-US" dirty="0"/>
              <a:t>LHA map: https://maps.gov.bc.ca/ess/hm/imap4m/, with Local Health Area layers</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53</a:t>
            </a:fld>
            <a:endParaRPr lang="en-CA" altLang="en-US">
              <a:latin typeface="Calibri" panose="020F0502020204030204" pitchFamily="34" charset="0"/>
            </a:endParaRPr>
          </a:p>
        </p:txBody>
      </p:sp>
    </p:spTree>
    <p:extLst>
      <p:ext uri="{BB962C8B-B14F-4D97-AF65-F5344CB8AC3E}">
        <p14:creationId xmlns:p14="http://schemas.microsoft.com/office/powerpoint/2010/main" val="1432212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auto" hangingPunct="1">
              <a:spcAft>
                <a:spcPts val="0"/>
              </a:spcAft>
              <a:defRPr/>
            </a:pPr>
            <a:r>
              <a:rPr lang="en-CA" sz="2400" dirty="0"/>
              <a:t>So, what’s the problem with that?</a:t>
            </a:r>
          </a:p>
          <a:p>
            <a:pPr eaLnBrk="1" fontAlgn="auto" hangingPunct="1">
              <a:spcAft>
                <a:spcPts val="0"/>
              </a:spcAft>
              <a:defRPr/>
            </a:pPr>
            <a:endParaRPr lang="en-CA" sz="2400" dirty="0"/>
          </a:p>
          <a:p>
            <a:pPr eaLnBrk="1" fontAlgn="auto" hangingPunct="1">
              <a:spcAft>
                <a:spcPts val="0"/>
              </a:spcAft>
              <a:defRPr/>
            </a:pPr>
            <a:r>
              <a:rPr lang="en-CA" sz="2400" dirty="0"/>
              <a:t>*** CLICK 1 *** Population by age &amp; sex is known for BC, but only population totals are known at sub-provincially, so…</a:t>
            </a:r>
          </a:p>
          <a:p>
            <a:pPr eaLnBrk="1" fontAlgn="auto" hangingPunct="1">
              <a:spcAft>
                <a:spcPts val="0"/>
              </a:spcAft>
              <a:defRPr/>
            </a:pPr>
            <a:endParaRPr lang="en-CA" sz="2400" dirty="0"/>
          </a:p>
          <a:p>
            <a:pPr eaLnBrk="1" fontAlgn="auto" hangingPunct="1">
              <a:spcAft>
                <a:spcPts val="0"/>
              </a:spcAft>
              <a:defRPr/>
            </a:pPr>
            <a:r>
              <a:rPr lang="en-CA" sz="2400" dirty="0"/>
              <a:t>*** CLICK 2 *** Rake estimates, but in an old programming language: APL</a:t>
            </a:r>
          </a:p>
          <a:p>
            <a:pPr eaLnBrk="1" fontAlgn="auto" hangingPunct="1">
              <a:spcAft>
                <a:spcPts val="0"/>
              </a:spcAft>
              <a:defRPr/>
            </a:pPr>
            <a:endParaRPr lang="en-CA" sz="2400"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sz="2400" dirty="0"/>
              <a:t>Some of you have probably heard of APL – show of hands?</a:t>
            </a:r>
          </a:p>
          <a:p>
            <a:pPr eaLnBrk="1" hangingPunct="1">
              <a:spcBef>
                <a:spcPct val="0"/>
              </a:spcBef>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54</a:t>
            </a:fld>
            <a:endParaRPr lang="en-US" altLang="en-US">
              <a:latin typeface="Calibri" panose="020F0502020204030204" pitchFamily="34" charset="0"/>
            </a:endParaRPr>
          </a:p>
        </p:txBody>
      </p:sp>
    </p:spTree>
    <p:extLst>
      <p:ext uri="{BB962C8B-B14F-4D97-AF65-F5344CB8AC3E}">
        <p14:creationId xmlns:p14="http://schemas.microsoft.com/office/powerpoint/2010/main" val="2647945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APL stands for “A Programming Language”, and that is about all that I know about it! </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1 *** I googled “APL” and found this image.</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2 *** This is what really struck me!</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We use APL at BC Stats to run the sub-provincial estimates and projections! See next slide for some code</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https://www.slideshare.net/mikeranderson/clojure-for-data-science-57724240, slide 6</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55</a:t>
            </a:fld>
            <a:endParaRPr lang="en-CA" altLang="en-US">
              <a:latin typeface="Calibri" panose="020F0502020204030204" pitchFamily="34" charset="0"/>
            </a:endParaRPr>
          </a:p>
        </p:txBody>
      </p:sp>
    </p:spTree>
    <p:extLst>
      <p:ext uri="{BB962C8B-B14F-4D97-AF65-F5344CB8AC3E}">
        <p14:creationId xmlns:p14="http://schemas.microsoft.com/office/powerpoint/2010/main" val="21576310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This is an example of our raking code in APL. </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a:t>
            </a:r>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56</a:t>
            </a:fld>
            <a:endParaRPr lang="en-CA" altLang="en-US">
              <a:latin typeface="Calibri" panose="020F0502020204030204" pitchFamily="34" charset="0"/>
            </a:endParaRPr>
          </a:p>
        </p:txBody>
      </p:sp>
    </p:spTree>
    <p:extLst>
      <p:ext uri="{BB962C8B-B14F-4D97-AF65-F5344CB8AC3E}">
        <p14:creationId xmlns:p14="http://schemas.microsoft.com/office/powerpoint/2010/main" val="398585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How do we solve this problem of raking population data without having to use APL?</a:t>
            </a:r>
          </a:p>
          <a:p>
            <a:pPr eaLnBrk="1" hangingPunct="1">
              <a:spcBef>
                <a:spcPct val="0"/>
              </a:spcBef>
            </a:pPr>
            <a:endParaRPr lang="en-CA" altLang="en-US" dirty="0"/>
          </a:p>
          <a:p>
            <a:pPr eaLnBrk="1" hangingPunct="1">
              <a:spcBef>
                <a:spcPct val="0"/>
              </a:spcBef>
            </a:pPr>
            <a:r>
              <a:rPr lang="en-CA" altLang="en-US" dirty="0"/>
              <a:t>*** CLICK ***</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57</a:t>
            </a:fld>
            <a:endParaRPr lang="en-US" altLang="en-US">
              <a:latin typeface="Calibri" panose="020F0502020204030204" pitchFamily="34" charset="0"/>
            </a:endParaRPr>
          </a:p>
        </p:txBody>
      </p:sp>
    </p:spTree>
    <p:extLst>
      <p:ext uri="{BB962C8B-B14F-4D97-AF65-F5344CB8AC3E}">
        <p14:creationId xmlns:p14="http://schemas.microsoft.com/office/powerpoint/2010/main" val="349412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The R project I created follows essentially the same process as I showed for determining the top drivers.</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58</a:t>
            </a:fld>
            <a:endParaRPr lang="en-US" altLang="en-US">
              <a:latin typeface="Calibri" panose="020F0502020204030204" pitchFamily="34" charset="0"/>
            </a:endParaRPr>
          </a:p>
        </p:txBody>
      </p:sp>
    </p:spTree>
    <p:extLst>
      <p:ext uri="{BB962C8B-B14F-4D97-AF65-F5344CB8AC3E}">
        <p14:creationId xmlns:p14="http://schemas.microsoft.com/office/powerpoint/2010/main" val="51625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C410B91C-23B1-44C2-8D3C-857B756EB0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FED55B21-44EC-4E63-A3A1-03AEAF4403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a:t>The Value of Statistical Analysis:  Data to Wisdom</a:t>
            </a:r>
          </a:p>
          <a:p>
            <a:pPr eaLnBrk="1" hangingPunct="1">
              <a:spcBef>
                <a:spcPct val="0"/>
              </a:spcBef>
            </a:pPr>
            <a:endParaRPr lang="en-CA" altLang="en-US"/>
          </a:p>
          <a:p>
            <a:pPr eaLnBrk="1" hangingPunct="1">
              <a:spcBef>
                <a:spcPct val="0"/>
              </a:spcBef>
            </a:pPr>
            <a:r>
              <a:rPr lang="en-US" altLang="en-US"/>
              <a:t>Source:  Modified from V.P. Barabba, “Through a Glass Less Darkly”, Presidential Address at the Annual Meeting of the American Statistical Association, Aug. 7, 1990.</a:t>
            </a:r>
          </a:p>
          <a:p>
            <a:pPr eaLnBrk="1" hangingPunct="1">
              <a:spcBef>
                <a:spcPct val="0"/>
              </a:spcBef>
            </a:pPr>
            <a:endParaRPr lang="en-CA" altLang="en-US"/>
          </a:p>
          <a:p>
            <a:pPr eaLnBrk="1" hangingPunct="1">
              <a:spcBef>
                <a:spcPct val="0"/>
              </a:spcBef>
            </a:pPr>
            <a:endParaRPr lang="en-CA" altLang="en-US"/>
          </a:p>
          <a:p>
            <a:pPr eaLnBrk="1" hangingPunct="1">
              <a:spcBef>
                <a:spcPct val="0"/>
              </a:spcBef>
            </a:pPr>
            <a:r>
              <a:rPr lang="en-CA" altLang="en-US"/>
              <a:t>All organizations – government, non-profits, businesses – need better data in order to make better decisions.  They are on the right—the “information users”</a:t>
            </a:r>
          </a:p>
          <a:p>
            <a:pPr eaLnBrk="1" hangingPunct="1">
              <a:spcBef>
                <a:spcPct val="0"/>
              </a:spcBef>
            </a:pPr>
            <a:endParaRPr lang="en-CA" altLang="en-US"/>
          </a:p>
          <a:p>
            <a:pPr eaLnBrk="1" hangingPunct="1">
              <a:spcBef>
                <a:spcPct val="0"/>
              </a:spcBef>
            </a:pPr>
            <a:r>
              <a:rPr lang="en-CA" altLang="en-US"/>
              <a:t>These decisions will lead to better outcomes and more effective use of resources </a:t>
            </a:r>
          </a:p>
          <a:p>
            <a:pPr eaLnBrk="1" hangingPunct="1">
              <a:spcBef>
                <a:spcPct val="0"/>
              </a:spcBef>
            </a:pPr>
            <a:endParaRPr lang="en-CA" altLang="en-US"/>
          </a:p>
          <a:p>
            <a:pPr eaLnBrk="1" hangingPunct="1">
              <a:spcBef>
                <a:spcPct val="0"/>
              </a:spcBef>
            </a:pPr>
            <a:r>
              <a:rPr lang="en-CA" altLang="en-US"/>
              <a:t>BC Stats is on the left side of the diagram – the “information provider.  We collect data, compile it into information, and add analysis that turns it into intelligence</a:t>
            </a:r>
          </a:p>
          <a:p>
            <a:pPr eaLnBrk="1" hangingPunct="1">
              <a:spcBef>
                <a:spcPct val="0"/>
              </a:spcBef>
            </a:pPr>
            <a:endParaRPr lang="en-CA" altLang="en-US"/>
          </a:p>
        </p:txBody>
      </p:sp>
      <p:sp>
        <p:nvSpPr>
          <p:cNvPr id="45060" name="Slide Number Placeholder 3">
            <a:extLst>
              <a:ext uri="{FF2B5EF4-FFF2-40B4-BE49-F238E27FC236}">
                <a16:creationId xmlns:a16="http://schemas.microsoft.com/office/drawing/2014/main" id="{FA7C3D4A-03A2-4B1B-B1EC-A3C6C1D6C0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03DAC875-88DF-4043-A3BD-2989BE342000}" type="slidenum">
              <a:rPr lang="en-CA" altLang="en-US" smtClean="0">
                <a:latin typeface="Calibri" panose="020F0502020204030204" pitchFamily="34" charset="0"/>
              </a:rPr>
              <a:pPr fontAlgn="base">
                <a:spcBef>
                  <a:spcPct val="0"/>
                </a:spcBef>
                <a:spcAft>
                  <a:spcPct val="0"/>
                </a:spcAft>
              </a:pPr>
              <a:t>5</a:t>
            </a:fld>
            <a:endParaRPr lang="en-CA" altLang="en-US">
              <a:latin typeface="Calibri" panose="020F050202020403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Again, the user is asked to set values specific to their run of the code.</a:t>
            </a:r>
          </a:p>
          <a:p>
            <a:pPr eaLnBrk="1" hangingPunct="1">
              <a:spcBef>
                <a:spcPct val="0"/>
              </a:spcBef>
            </a:pPr>
            <a:endParaRPr lang="en-CA" altLang="en-US" dirty="0"/>
          </a:p>
          <a:p>
            <a:pPr eaLnBrk="1" hangingPunct="1">
              <a:spcBef>
                <a:spcPct val="0"/>
              </a:spcBef>
            </a:pPr>
            <a:r>
              <a:rPr lang="en-CA" altLang="en-US" dirty="0"/>
              <a:t>*** CLICK 1 *** We need to provide the files names of the input data that needs to be raked, and any control total files.</a:t>
            </a:r>
          </a:p>
          <a:p>
            <a:pPr eaLnBrk="1" hangingPunct="1">
              <a:spcBef>
                <a:spcPct val="0"/>
              </a:spcBef>
            </a:pPr>
            <a:endParaRPr lang="en-CA" altLang="en-US" dirty="0"/>
          </a:p>
          <a:p>
            <a:pPr eaLnBrk="1" hangingPunct="1">
              <a:spcBef>
                <a:spcPct val="0"/>
              </a:spcBef>
            </a:pPr>
            <a:r>
              <a:rPr lang="en-CA" altLang="en-US" dirty="0"/>
              <a:t>*** CLICK 2 *** We need to tell the script what our region and sex variables are called. The sex variable is numeric, and the largest number is the Total (i.e., Males + Females). We need to set that.</a:t>
            </a:r>
          </a:p>
          <a:p>
            <a:pPr eaLnBrk="1" hangingPunct="1">
              <a:spcBef>
                <a:spcPct val="0"/>
              </a:spcBef>
            </a:pPr>
            <a:endParaRPr lang="en-CA" altLang="en-US" dirty="0"/>
          </a:p>
          <a:p>
            <a:pPr eaLnBrk="1" hangingPunct="1">
              <a:spcBef>
                <a:spcPct val="0"/>
              </a:spcBef>
            </a:pPr>
            <a:r>
              <a:rPr lang="en-CA" altLang="en-US" dirty="0"/>
              <a:t>*** CLICK 3 *** We also need to tell the script whether we want negative population numbers to be allowed (yes for migration data, no for population data).</a:t>
            </a:r>
          </a:p>
          <a:p>
            <a:pPr eaLnBrk="1" hangingPunct="1">
              <a:spcBef>
                <a:spcPct val="0"/>
              </a:spcBef>
            </a:pPr>
            <a:endParaRPr lang="en-CA" altLang="en-US" dirty="0"/>
          </a:p>
          <a:p>
            <a:pPr eaLnBrk="1" hangingPunct="1">
              <a:spcBef>
                <a:spcPct val="0"/>
              </a:spcBef>
            </a:pPr>
            <a:r>
              <a:rPr lang="en-CA" altLang="en-US" dirty="0"/>
              <a:t>We need to tell the script whether we are providing aggregated 5-year age groups (e.g., 0-4, 5-9, etc.) and if so, that filename.</a:t>
            </a:r>
          </a:p>
          <a:p>
            <a:pPr eaLnBrk="1" hangingPunct="1">
              <a:spcBef>
                <a:spcPct val="0"/>
              </a:spcBef>
            </a:pPr>
            <a:endParaRPr lang="en-CA" altLang="en-US" dirty="0"/>
          </a:p>
          <a:p>
            <a:pPr eaLnBrk="1" hangingPunct="1">
              <a:spcBef>
                <a:spcPct val="0"/>
              </a:spcBef>
            </a:pPr>
            <a:r>
              <a:rPr lang="en-CA" altLang="en-US" dirty="0"/>
              <a:t>*** CLICK 4*** Finally, we often treat the older population separately from the rest so that they are not overly-raked. We can tell the script to use a certain age as the beginning of that cut-off, or it will default to 75 and up.</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59</a:t>
            </a:fld>
            <a:endParaRPr lang="en-US" altLang="en-US">
              <a:latin typeface="Calibri" panose="020F0502020204030204" pitchFamily="34" charset="0"/>
            </a:endParaRPr>
          </a:p>
        </p:txBody>
      </p:sp>
    </p:spTree>
    <p:extLst>
      <p:ext uri="{BB962C8B-B14F-4D97-AF65-F5344CB8AC3E}">
        <p14:creationId xmlns:p14="http://schemas.microsoft.com/office/powerpoint/2010/main" val="3628836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The second step is to load the necessary packages *** CLICK 1 *** and the (10) custom functions I wrote  *** CLICK 2 ***</a:t>
            </a:r>
          </a:p>
          <a:p>
            <a:pPr eaLnBrk="1" hangingPunct="1">
              <a:spcBef>
                <a:spcPct val="0"/>
              </a:spcBef>
            </a:pPr>
            <a:r>
              <a:rPr lang="en-CA" altLang="en-US" dirty="0"/>
              <a:t>library(here)</a:t>
            </a:r>
          </a:p>
          <a:p>
            <a:pPr eaLnBrk="1" hangingPunct="1">
              <a:spcBef>
                <a:spcPct val="0"/>
              </a:spcBef>
            </a:pPr>
            <a:r>
              <a:rPr lang="en-CA" altLang="en-US" dirty="0"/>
              <a:t>library(</a:t>
            </a:r>
            <a:r>
              <a:rPr lang="en-CA" altLang="en-US" dirty="0" err="1"/>
              <a:t>tidyverse</a:t>
            </a:r>
            <a:r>
              <a:rPr lang="en-CA" altLang="en-US" dirty="0"/>
              <a:t>)      ## </a:t>
            </a:r>
            <a:r>
              <a:rPr lang="en-CA" altLang="en-US" dirty="0" err="1"/>
              <a:t>read_csv</a:t>
            </a:r>
            <a:r>
              <a:rPr lang="en-CA" altLang="en-US" dirty="0"/>
              <a:t> and </a:t>
            </a:r>
            <a:r>
              <a:rPr lang="en-CA" altLang="en-US" dirty="0" err="1"/>
              <a:t>str_detect</a:t>
            </a:r>
            <a:endParaRPr lang="en-CA" altLang="en-US" dirty="0"/>
          </a:p>
          <a:p>
            <a:pPr eaLnBrk="1" hangingPunct="1">
              <a:spcBef>
                <a:spcPct val="0"/>
              </a:spcBef>
            </a:pPr>
            <a:r>
              <a:rPr lang="en-CA" altLang="en-US" dirty="0"/>
              <a:t>library(</a:t>
            </a:r>
            <a:r>
              <a:rPr lang="en-CA" altLang="en-US" dirty="0" err="1"/>
              <a:t>openxlsx</a:t>
            </a:r>
            <a:r>
              <a:rPr lang="en-CA" altLang="en-US" dirty="0"/>
              <a:t>)      ## read.xlsx</a:t>
            </a:r>
          </a:p>
          <a:p>
            <a:pPr eaLnBrk="1" hangingPunct="1">
              <a:spcBef>
                <a:spcPct val="0"/>
              </a:spcBef>
            </a:pPr>
            <a:endParaRPr lang="en-CA" altLang="en-US" dirty="0"/>
          </a:p>
          <a:p>
            <a:pPr eaLnBrk="1" hangingPunct="1">
              <a:spcBef>
                <a:spcPct val="0"/>
              </a:spcBef>
            </a:pPr>
            <a:r>
              <a:rPr lang="en-CA" altLang="en-US" dirty="0"/>
              <a:t>You can also use require() and </a:t>
            </a:r>
            <a:r>
              <a:rPr lang="en-CA" altLang="en-US" dirty="0" err="1"/>
              <a:t>install.packages</a:t>
            </a:r>
            <a:r>
              <a:rPr lang="en-CA" altLang="en-US" dirty="0"/>
              <a:t>() to install packages if they aren’t already installed:</a:t>
            </a:r>
          </a:p>
          <a:p>
            <a:pPr marL="0" marR="0" lvl="0" indent="0" algn="l" defTabSz="457200" rtl="0" eaLnBrk="1" fontAlgn="base" latinLnBrk="0" hangingPunct="1">
              <a:lnSpc>
                <a:spcPct val="100000"/>
              </a:lnSpc>
              <a:spcBef>
                <a:spcPct val="0"/>
              </a:spcBef>
              <a:spcAft>
                <a:spcPct val="0"/>
              </a:spcAft>
              <a:buClrTx/>
              <a:buSzTx/>
              <a:buFontTx/>
              <a:buNone/>
              <a:tabLst/>
              <a:defRPr/>
            </a:pPr>
            <a:r>
              <a:rPr lang="en-CA" sz="1200" dirty="0">
                <a:solidFill>
                  <a:schemeClr val="tx1">
                    <a:lumMod val="60000"/>
                    <a:lumOff val="40000"/>
                  </a:schemeClr>
                </a:solidFill>
              </a:rPr>
              <a:t>if (!require('here')) </a:t>
            </a:r>
            <a:r>
              <a:rPr lang="en-CA" sz="1200" dirty="0" err="1">
                <a:solidFill>
                  <a:schemeClr val="tx1">
                    <a:lumMod val="60000"/>
                    <a:lumOff val="40000"/>
                  </a:schemeClr>
                </a:solidFill>
              </a:rPr>
              <a:t>install.packages</a:t>
            </a:r>
            <a:r>
              <a:rPr lang="en-CA" sz="1200" dirty="0">
                <a:solidFill>
                  <a:schemeClr val="tx1">
                    <a:lumMod val="60000"/>
                    <a:lumOff val="40000"/>
                  </a:schemeClr>
                </a:solidFill>
              </a:rPr>
              <a:t>('here'); require('here’)</a:t>
            </a:r>
          </a:p>
          <a:p>
            <a:pPr eaLnBrk="1" hangingPunct="1">
              <a:spcBef>
                <a:spcPct val="0"/>
              </a:spcBef>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60</a:t>
            </a:fld>
            <a:endParaRPr lang="en-US" altLang="en-US">
              <a:latin typeface="Calibri" panose="020F0502020204030204" pitchFamily="34" charset="0"/>
            </a:endParaRPr>
          </a:p>
        </p:txBody>
      </p:sp>
    </p:spTree>
    <p:extLst>
      <p:ext uri="{BB962C8B-B14F-4D97-AF65-F5344CB8AC3E}">
        <p14:creationId xmlns:p14="http://schemas.microsoft.com/office/powerpoint/2010/main" val="1292569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1 *** I source a script that reads in the input data and any control totals based on the values that were set.</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2 *** For example, I read in population control totals for each sex and every single age, 0 through 99, and 100+.</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3 *** The regional control totals shown here has 89 LHAs. The input data has 267 observations (which is 89 LHAs * 3 sexes) for the single ages.</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61</a:t>
            </a:fld>
            <a:endParaRPr lang="en-US" altLang="en-US">
              <a:latin typeface="Calibri" panose="020F0502020204030204" pitchFamily="34" charset="0"/>
            </a:endParaRPr>
          </a:p>
        </p:txBody>
      </p:sp>
    </p:spTree>
    <p:extLst>
      <p:ext uri="{BB962C8B-B14F-4D97-AF65-F5344CB8AC3E}">
        <p14:creationId xmlns:p14="http://schemas.microsoft.com/office/powerpoint/2010/main" val="13421659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Once everything is loaded and the initial data is read in, the code calls the functions within a single script to …</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1 *** do some very complicated raking ….</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2 *** Essentially, the code runs the functions repeatedly for one sex at a time to adjust counts by age in regions so that everything sums up to the known control totals.</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Functions range from simple ones like rounded() or </a:t>
            </a:r>
            <a:r>
              <a:rPr lang="en-CA" altLang="en-US" dirty="0" err="1"/>
              <a:t>read.inputs</a:t>
            </a:r>
            <a:r>
              <a:rPr lang="en-CA" altLang="en-US" dirty="0"/>
              <a:t>() to full-on raking:</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a:t>rounded() function R rounds to even (i.e., 12.5 rounds to 12!) but we want to round to 0 (i.e., 12.5 rounds to 13)</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read.inputs</a:t>
            </a:r>
            <a:r>
              <a:rPr lang="en-US" altLang="en-US" dirty="0"/>
              <a:t>() function reads in xlsx or csv input files, detecting those file types from file extension</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calc.cols</a:t>
            </a:r>
            <a:r>
              <a:rPr lang="en-US" altLang="en-US" dirty="0"/>
              <a:t>() function calculates necessary columns: Sum, </a:t>
            </a:r>
            <a:r>
              <a:rPr lang="en-US" altLang="en-US" dirty="0" err="1"/>
              <a:t>Ctrl_TOTAL</a:t>
            </a:r>
            <a:r>
              <a:rPr lang="en-US" altLang="en-US" dirty="0"/>
              <a:t>, Diff, </a:t>
            </a:r>
            <a:r>
              <a:rPr lang="en-US" altLang="en-US" dirty="0" err="1"/>
              <a:t>adj_value</a:t>
            </a:r>
            <a:r>
              <a:rPr lang="en-US" altLang="en-US" dirty="0"/>
              <a:t> by calculating actual sum (of columns), adding in </a:t>
            </a:r>
            <a:r>
              <a:rPr lang="en-US" altLang="en-US" dirty="0" err="1"/>
              <a:t>VarRow</a:t>
            </a:r>
            <a:r>
              <a:rPr lang="en-US" altLang="en-US" dirty="0"/>
              <a:t> control totals, calculating the difference and calculating the adjustment value (difference divided by number of groups)</a:t>
            </a:r>
            <a:endParaRPr lang="en-CA" altLang="en-US" dirty="0"/>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a:t>real.to.int() function converts real numbers (fractions) to integer numbers while preserving rounded sum</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prorate.row</a:t>
            </a:r>
            <a:r>
              <a:rPr lang="en-US" altLang="en-US" dirty="0"/>
              <a:t>() function to update initial estimates of row values. If the difference is NOT zero, adjust actual data. This is called for all rows one at a time (within “for” loop).</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prorate.col</a:t>
            </a:r>
            <a:r>
              <a:rPr lang="en-US" altLang="en-US" dirty="0"/>
              <a:t>() function to update initial estimates of column values. If the difference is NOT zero, adjust actual data. This is called for all columns one at a time (within “for” loop).</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add.random.fraction.to.cols</a:t>
            </a:r>
            <a:r>
              <a:rPr lang="en-US" altLang="en-US" dirty="0"/>
              <a:t>() function takes a </a:t>
            </a:r>
            <a:r>
              <a:rPr lang="en-US" altLang="en-US" dirty="0" err="1"/>
              <a:t>dataframe</a:t>
            </a:r>
            <a:r>
              <a:rPr lang="en-US" altLang="en-US" dirty="0"/>
              <a:t> (df), adds a random number to </a:t>
            </a:r>
            <a:r>
              <a:rPr lang="en-US" altLang="en-US" dirty="0" err="1"/>
              <a:t>my_col</a:t>
            </a:r>
            <a:r>
              <a:rPr lang="en-US" altLang="en-US" dirty="0"/>
              <a:t>, then determines row sort order based on </a:t>
            </a:r>
            <a:r>
              <a:rPr lang="en-US" altLang="en-US" dirty="0" err="1"/>
              <a:t>my_col</a:t>
            </a:r>
            <a:r>
              <a:rPr lang="en-US" altLang="en-US" dirty="0"/>
              <a:t> (with random fraction to break ties), and returns df without original </a:t>
            </a:r>
            <a:r>
              <a:rPr lang="en-US" altLang="en-US" dirty="0" err="1"/>
              <a:t>my_col</a:t>
            </a:r>
            <a:r>
              <a:rPr lang="en-US" altLang="en-US" dirty="0"/>
              <a:t>, but with </a:t>
            </a:r>
            <a:r>
              <a:rPr lang="en-US" altLang="en-US" dirty="0" err="1"/>
              <a:t>sort_rows</a:t>
            </a:r>
            <a:r>
              <a:rPr lang="en-US" altLang="en-US" dirty="0"/>
              <a:t> column with row sort order</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allowNegsnoMargin</a:t>
            </a:r>
            <a:r>
              <a:rPr lang="en-US" altLang="en-US" dirty="0"/>
              <a:t>() *raking* function is used when negative numbers are allowed</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noNegsnoMargin</a:t>
            </a:r>
            <a:r>
              <a:rPr lang="en-US" altLang="en-US" dirty="0"/>
              <a:t>() *raking* function is used when you need to subtract values from cells in current row, add to lower rows, negative numbers are not allowed</a:t>
            </a:r>
          </a:p>
          <a:p>
            <a:pPr marL="171450" marR="0" lvl="0" indent="-171450" algn="l" defTabSz="457200" rtl="0" eaLnBrk="1" fontAlgn="base" latinLnBrk="0" hangingPunct="1">
              <a:lnSpc>
                <a:spcPct val="100000"/>
              </a:lnSpc>
              <a:spcBef>
                <a:spcPct val="0"/>
              </a:spcBef>
              <a:spcAft>
                <a:spcPct val="0"/>
              </a:spcAft>
              <a:buClrTx/>
              <a:buSzTx/>
              <a:buFontTx/>
              <a:buChar char="-"/>
              <a:tabLst/>
              <a:defRPr/>
            </a:pPr>
            <a:r>
              <a:rPr lang="en-US" altLang="en-US" dirty="0" err="1"/>
              <a:t>noNegsneedMargin</a:t>
            </a:r>
            <a:r>
              <a:rPr lang="en-US" altLang="en-US" dirty="0"/>
              <a:t>() *raking* function  is used when you need to add values to cells in current row, subtract from lower rows, and negative numbers are not allowed</a:t>
            </a:r>
          </a:p>
          <a:p>
            <a:pPr marL="171450" marR="0" lvl="0" indent="-171450" algn="l" defTabSz="457200" rtl="0" eaLnBrk="1" fontAlgn="base" latinLnBrk="0" hangingPunct="1">
              <a:lnSpc>
                <a:spcPct val="100000"/>
              </a:lnSpc>
              <a:spcBef>
                <a:spcPct val="0"/>
              </a:spcBef>
              <a:spcAft>
                <a:spcPct val="0"/>
              </a:spcAft>
              <a:buClrTx/>
              <a:buSzTx/>
              <a:buFontTx/>
              <a:buChar char="-"/>
              <a:tabLst/>
              <a:defRPr/>
            </a:pPr>
            <a:endParaRPr lang="en-US"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The three *raking* functions deal with the details slightly differently depending on what is needed, but in general:</a:t>
            </a:r>
          </a:p>
          <a:p>
            <a:pPr marL="628650" marR="0" lvl="1" indent="-171450" algn="l" defTabSz="457200" rtl="0" eaLnBrk="1" fontAlgn="base" latinLnBrk="0" hangingPunct="1">
              <a:lnSpc>
                <a:spcPct val="100000"/>
              </a:lnSpc>
              <a:spcBef>
                <a:spcPct val="0"/>
              </a:spcBef>
              <a:spcAft>
                <a:spcPct val="0"/>
              </a:spcAft>
              <a:buClrTx/>
              <a:buSzTx/>
              <a:buFontTx/>
              <a:buChar char="-"/>
              <a:tabLst/>
              <a:defRPr/>
            </a:pPr>
            <a:r>
              <a:rPr lang="en-US" altLang="en-US" dirty="0"/>
              <a:t>calc "whole people" adjustments to be made to all cells in the row</a:t>
            </a:r>
          </a:p>
          <a:p>
            <a:pPr marL="628650" marR="0" lvl="1" indent="-171450" algn="l" defTabSz="457200" rtl="0" eaLnBrk="1" fontAlgn="base" latinLnBrk="0" hangingPunct="1">
              <a:lnSpc>
                <a:spcPct val="100000"/>
              </a:lnSpc>
              <a:spcBef>
                <a:spcPct val="0"/>
              </a:spcBef>
              <a:spcAft>
                <a:spcPct val="0"/>
              </a:spcAft>
              <a:buClrTx/>
              <a:buSzTx/>
              <a:buFontTx/>
              <a:buChar char="-"/>
              <a:tabLst/>
              <a:defRPr/>
            </a:pPr>
            <a:r>
              <a:rPr lang="en-US" altLang="en-US" dirty="0"/>
              <a:t>calc "residual people" adjustments to be made to selected cells in row</a:t>
            </a:r>
          </a:p>
          <a:p>
            <a:pPr marL="628650" marR="0" lvl="1" indent="-171450" algn="l" defTabSz="457200" rtl="0" eaLnBrk="1" fontAlgn="base" latinLnBrk="0" hangingPunct="1">
              <a:lnSpc>
                <a:spcPct val="100000"/>
              </a:lnSpc>
              <a:spcBef>
                <a:spcPct val="0"/>
              </a:spcBef>
              <a:spcAft>
                <a:spcPct val="0"/>
              </a:spcAft>
              <a:buClrTx/>
              <a:buSzTx/>
              <a:buFontTx/>
              <a:buChar char="-"/>
              <a:tabLst/>
              <a:defRPr/>
            </a:pPr>
            <a:r>
              <a:rPr lang="en-US" altLang="en-US" dirty="0"/>
              <a:t>reconcile column control totals</a:t>
            </a:r>
          </a:p>
          <a:p>
            <a:pPr marL="171450" marR="0" lvl="0" indent="-171450" algn="l" defTabSz="457200" rtl="0" eaLnBrk="1" fontAlgn="base" latinLnBrk="0" hangingPunct="1">
              <a:lnSpc>
                <a:spcPct val="100000"/>
              </a:lnSpc>
              <a:spcBef>
                <a:spcPct val="0"/>
              </a:spcBef>
              <a:spcAft>
                <a:spcPct val="0"/>
              </a:spcAft>
              <a:buClrTx/>
              <a:buSzTx/>
              <a:buFontTx/>
              <a:buChar char="-"/>
              <a:tabLst/>
              <a:defRPr/>
            </a:pPr>
            <a:endParaRPr lang="en-US"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62</a:t>
            </a:fld>
            <a:endParaRPr lang="en-US" altLang="en-US">
              <a:latin typeface="Calibri" panose="020F0502020204030204" pitchFamily="34" charset="0"/>
            </a:endParaRPr>
          </a:p>
        </p:txBody>
      </p:sp>
    </p:spTree>
    <p:extLst>
      <p:ext uri="{BB962C8B-B14F-4D97-AF65-F5344CB8AC3E}">
        <p14:creationId xmlns:p14="http://schemas.microsoft.com/office/powerpoint/2010/main" val="7600762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Our input data had a region column “LHA”, followed by a “Sex” column, followed by 101 single age columns, and a “TOTAL” column. The first 89 data rows were for all LHAs for Sex = 1 (Males); this was followed by 89 rows for Sex = 2 (Females), and then for Sex = 3 (Total).</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US"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In the image above, I have hidden interim columns and rows to get a sense of the whole file.</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63</a:t>
            </a:fld>
            <a:endParaRPr lang="en-US" altLang="en-US">
              <a:latin typeface="Calibri" panose="020F0502020204030204" pitchFamily="34" charset="0"/>
            </a:endParaRPr>
          </a:p>
        </p:txBody>
      </p:sp>
    </p:spTree>
    <p:extLst>
      <p:ext uri="{BB962C8B-B14F-4D97-AF65-F5344CB8AC3E}">
        <p14:creationId xmlns:p14="http://schemas.microsoft.com/office/powerpoint/2010/main" val="28691881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altLang="en-US" dirty="0"/>
              <a:t>The raked output data is the same format as the input data and numbers are not very different, but now they all sum to BC control totals by age and sex, and each region by age and sex also sums to its corresponding control total.</a:t>
            </a:r>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64</a:t>
            </a:fld>
            <a:endParaRPr lang="en-US" altLang="en-US">
              <a:latin typeface="Calibri" panose="020F0502020204030204" pitchFamily="34" charset="0"/>
            </a:endParaRPr>
          </a:p>
        </p:txBody>
      </p:sp>
    </p:spTree>
    <p:extLst>
      <p:ext uri="{BB962C8B-B14F-4D97-AF65-F5344CB8AC3E}">
        <p14:creationId xmlns:p14="http://schemas.microsoft.com/office/powerpoint/2010/main" val="1519246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1 *** R popularity</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2 *** easy and fast</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 CLICK 3 *** reproducible</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endParaRPr lang="en-CA" altLang="en-US"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RISING: https://encrypted-tbn0.gstatic.com/images?q=tbn%3AANd9GcTPvTO99z2HxXqFDnpTdXyWeTUWQ73bo3y7Y8TNjL5rwDdhafVe</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EASY: https://www.google.com/url?sa=i&amp;url=https%3A%2F%2Fleadingwithtrust.com%2F2014%2F03%2F09%2F7-ways-to-make-it-easy-for-people-to-work-with-you%2F&amp;psig=AOvVaw1YawXWF68F9eQO2g1bfelX&amp;ust=1584199589793000&amp;source=images&amp;cd=vfe&amp;ved=0CAIQjRxqFwoTCMiAmujhl-gCFQAAAAAdAAAAABAD</a:t>
            </a:r>
          </a:p>
          <a:p>
            <a:pPr marL="0" marR="0" lvl="0" indent="0" algn="l" defTabSz="457200" rtl="0" eaLnBrk="1" fontAlgn="base" latinLnBrk="0" hangingPunct="1">
              <a:lnSpc>
                <a:spcPct val="100000"/>
              </a:lnSpc>
              <a:spcBef>
                <a:spcPct val="0"/>
              </a:spcBef>
              <a:spcAft>
                <a:spcPct val="0"/>
              </a:spcAft>
              <a:buClrTx/>
              <a:buSzTx/>
              <a:buFontTx/>
              <a:buNone/>
              <a:tabLst/>
              <a:defRPr/>
            </a:pPr>
            <a:r>
              <a:rPr lang="en-CA" altLang="en-US" dirty="0"/>
              <a:t>REPRODUCIBLE: https://encrypted-tbn0.gstatic.com/images?q=tbn%3AANd9GcRxL5YFKLqtMtEgyn3EHhPgEezu1MeRPLvQIyvV9Xrr8Ph6h9PP</a:t>
            </a:r>
          </a:p>
          <a:p>
            <a:pPr eaLnBrk="1" hangingPunct="1">
              <a:spcBef>
                <a:spcPct val="0"/>
              </a:spcBef>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65</a:t>
            </a:fld>
            <a:endParaRPr lang="en-US" altLang="en-US">
              <a:latin typeface="Calibri" panose="020F0502020204030204" pitchFamily="34" charset="0"/>
            </a:endParaRPr>
          </a:p>
        </p:txBody>
      </p:sp>
    </p:spTree>
    <p:extLst>
      <p:ext uri="{BB962C8B-B14F-4D97-AF65-F5344CB8AC3E}">
        <p14:creationId xmlns:p14="http://schemas.microsoft.com/office/powerpoint/2010/main" val="8138176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CA" sz="1200" dirty="0"/>
              <a:t>I hope now you have some understanding of what it is that BC Stats does in terms of data science and R.</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sz="1200"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sz="1200" dirty="0"/>
              <a:t>*** CLICK 1 *** Data science</a:t>
            </a:r>
          </a:p>
          <a:p>
            <a:pPr marL="0" marR="0" lvl="0" indent="0" algn="l" defTabSz="457200" rtl="0" eaLnBrk="1" fontAlgn="base" latinLnBrk="0" hangingPunct="1">
              <a:lnSpc>
                <a:spcPct val="100000"/>
              </a:lnSpc>
              <a:spcBef>
                <a:spcPct val="0"/>
              </a:spcBef>
              <a:spcAft>
                <a:spcPct val="0"/>
              </a:spcAft>
              <a:buClrTx/>
              <a:buSzTx/>
              <a:buFontTx/>
              <a:buNone/>
              <a:tabLst/>
              <a:defRPr/>
            </a:pPr>
            <a:r>
              <a:rPr lang="en-CA" sz="1200" dirty="0"/>
              <a:t>*** CLICK 1 *** R</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sz="1200" dirty="0"/>
          </a:p>
          <a:p>
            <a:pPr marL="0" marR="0" lvl="0" indent="0" algn="l" defTabSz="457200" rtl="0" eaLnBrk="1" fontAlgn="base" latinLnBrk="0" hangingPunct="1">
              <a:lnSpc>
                <a:spcPct val="100000"/>
              </a:lnSpc>
              <a:spcBef>
                <a:spcPct val="0"/>
              </a:spcBef>
              <a:spcAft>
                <a:spcPct val="0"/>
              </a:spcAft>
              <a:buClrTx/>
              <a:buSzTx/>
              <a:buFontTx/>
              <a:buNone/>
              <a:tabLst/>
              <a:defRPr/>
            </a:pPr>
            <a:endParaRPr lang="en-CA" sz="1200" dirty="0"/>
          </a:p>
          <a:p>
            <a:pPr marL="0" marR="0" lvl="0" indent="0" algn="l" defTabSz="457200" rtl="0" eaLnBrk="1" fontAlgn="base" latinLnBrk="0" hangingPunct="1">
              <a:lnSpc>
                <a:spcPct val="100000"/>
              </a:lnSpc>
              <a:spcBef>
                <a:spcPct val="0"/>
              </a:spcBef>
              <a:spcAft>
                <a:spcPct val="0"/>
              </a:spcAft>
              <a:buClrTx/>
              <a:buSzTx/>
              <a:buFontTx/>
              <a:buNone/>
              <a:tabLst/>
              <a:defRPr/>
            </a:pPr>
            <a:r>
              <a:rPr lang="en-CA" sz="1200" dirty="0"/>
              <a:t>Abstract: </a:t>
            </a:r>
          </a:p>
          <a:p>
            <a:pPr marL="171450" lvl="0" indent="-171450">
              <a:buFontTx/>
              <a:buChar char="-"/>
            </a:pPr>
            <a:r>
              <a:rPr lang="en-CA" sz="1200" kern="1200" dirty="0">
                <a:solidFill>
                  <a:schemeClr val="tx1"/>
                </a:solidFill>
                <a:effectLst/>
                <a:latin typeface="+mn-lt"/>
                <a:ea typeface="+mn-ea"/>
                <a:cs typeface="+mn-cs"/>
              </a:rPr>
              <a:t>The motivations behind the use of R (including reproducibility and other strategies to make our workflow more robust),</a:t>
            </a:r>
          </a:p>
          <a:p>
            <a:pPr marL="171450" lvl="0" indent="-171450">
              <a:buFontTx/>
              <a:buChar char="-"/>
            </a:pPr>
            <a:r>
              <a:rPr lang="en-CA" sz="1200" kern="1200" dirty="0">
                <a:solidFill>
                  <a:schemeClr val="tx1"/>
                </a:solidFill>
                <a:effectLst/>
                <a:latin typeface="+mn-lt"/>
                <a:ea typeface="+mn-ea"/>
                <a:cs typeface="+mn-cs"/>
              </a:rPr>
              <a:t>Examples of the kinds of problems that a data scientist in the public service confronts, and</a:t>
            </a:r>
          </a:p>
          <a:p>
            <a:pPr marL="171450" lvl="0" indent="-171450">
              <a:buFontTx/>
              <a:buChar char="-"/>
            </a:pPr>
            <a:r>
              <a:rPr lang="en-CA" sz="1200" kern="1200" dirty="0">
                <a:solidFill>
                  <a:schemeClr val="tx1"/>
                </a:solidFill>
                <a:effectLst/>
                <a:latin typeface="+mn-lt"/>
                <a:ea typeface="+mn-ea"/>
                <a:cs typeface="+mn-cs"/>
              </a:rPr>
              <a:t>How those problems have been tackled.</a:t>
            </a:r>
          </a:p>
          <a:p>
            <a:pPr marL="0" marR="0" lvl="0" indent="0" algn="l" defTabSz="457200" rtl="0" eaLnBrk="1" fontAlgn="base" latinLnBrk="0" hangingPunct="1">
              <a:lnSpc>
                <a:spcPct val="100000"/>
              </a:lnSpc>
              <a:spcBef>
                <a:spcPct val="0"/>
              </a:spcBef>
              <a:spcAft>
                <a:spcPct val="0"/>
              </a:spcAft>
              <a:buClrTx/>
              <a:buSzTx/>
              <a:buFontTx/>
              <a:buNone/>
              <a:tabLst/>
              <a:defRPr/>
            </a:pPr>
            <a:endParaRPr lang="en-CA" sz="1200"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66</a:t>
            </a:fld>
            <a:endParaRPr lang="en-US" altLang="en-US">
              <a:latin typeface="Calibri" panose="020F0502020204030204" pitchFamily="34" charset="0"/>
            </a:endParaRPr>
          </a:p>
        </p:txBody>
      </p:sp>
    </p:spTree>
    <p:extLst>
      <p:ext uri="{BB962C8B-B14F-4D97-AF65-F5344CB8AC3E}">
        <p14:creationId xmlns:p14="http://schemas.microsoft.com/office/powerpoint/2010/main" val="25671487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22DA0AFE-7A51-4F1A-8223-325E297D1E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a:extLst>
              <a:ext uri="{FF2B5EF4-FFF2-40B4-BE49-F238E27FC236}">
                <a16:creationId xmlns:a16="http://schemas.microsoft.com/office/drawing/2014/main" id="{5F606FF5-4534-4133-8678-95BF9E9CEA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177156" name="Slide Number Placeholder 3">
            <a:extLst>
              <a:ext uri="{FF2B5EF4-FFF2-40B4-BE49-F238E27FC236}">
                <a16:creationId xmlns:a16="http://schemas.microsoft.com/office/drawing/2014/main" id="{5CE03490-7195-4DB3-9793-F27B237428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81D65D97-EC79-48F4-80CA-42D2A8DE9328}" type="slidenum">
              <a:rPr lang="en-US" altLang="en-US" smtClean="0">
                <a:latin typeface="Calibri" panose="020F0502020204030204" pitchFamily="34" charset="0"/>
              </a:rPr>
              <a:pPr fontAlgn="base">
                <a:spcBef>
                  <a:spcPct val="0"/>
                </a:spcBef>
                <a:spcAft>
                  <a:spcPct val="0"/>
                </a:spcAft>
              </a:pPr>
              <a:t>67</a:t>
            </a:fld>
            <a:endParaRPr lang="en-US" altLang="en-US">
              <a:latin typeface="Calibri" panose="020F050202020403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a:extLst>
              <a:ext uri="{FF2B5EF4-FFF2-40B4-BE49-F238E27FC236}">
                <a16:creationId xmlns:a16="http://schemas.microsoft.com/office/drawing/2014/main" id="{B994C248-3B86-49A7-97C6-9650FDA9C0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a:extLst>
              <a:ext uri="{FF2B5EF4-FFF2-40B4-BE49-F238E27FC236}">
                <a16:creationId xmlns:a16="http://schemas.microsoft.com/office/drawing/2014/main" id="{D79E2A8A-5297-4281-A76D-2C27D94830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178180" name="Slide Number Placeholder 3">
            <a:extLst>
              <a:ext uri="{FF2B5EF4-FFF2-40B4-BE49-F238E27FC236}">
                <a16:creationId xmlns:a16="http://schemas.microsoft.com/office/drawing/2014/main" id="{7636EFB7-72C7-4CAE-8FAD-4AA823F10C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5FD0DABD-72DE-4F26-97C4-EA52F60273B5}" type="slidenum">
              <a:rPr lang="en-US" altLang="en-US" smtClean="0">
                <a:latin typeface="Calibri" panose="020F0502020204030204" pitchFamily="34" charset="0"/>
              </a:rPr>
              <a:pPr fontAlgn="base">
                <a:spcBef>
                  <a:spcPct val="0"/>
                </a:spcBef>
                <a:spcAft>
                  <a:spcPct val="0"/>
                </a:spcAft>
              </a:pPr>
              <a:t>69</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5130103-902E-437A-9D76-F63E5240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E09CDCD-494E-4A08-9A68-3D1838B938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dirty="0"/>
          </a:p>
        </p:txBody>
      </p:sp>
      <p:sp>
        <p:nvSpPr>
          <p:cNvPr id="34820" name="Slide Number Placeholder 3">
            <a:extLst>
              <a:ext uri="{FF2B5EF4-FFF2-40B4-BE49-F238E27FC236}">
                <a16:creationId xmlns:a16="http://schemas.microsoft.com/office/drawing/2014/main" id="{9A073C73-F55A-4D2A-91A1-C27F95883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EB7D3B-4225-433C-9670-F8449ACDB125}" type="slidenum">
              <a:rPr lang="en-US" altLang="en-US" smtClean="0">
                <a:latin typeface="Calibri" panose="020F0502020204030204" pitchFamily="34" charset="0"/>
              </a:rPr>
              <a:pPr fontAlgn="base">
                <a:spcBef>
                  <a:spcPct val="0"/>
                </a:spcBef>
                <a:spcAft>
                  <a:spcPct val="0"/>
                </a:spcAft>
              </a:pPr>
              <a:t>6</a:t>
            </a:fld>
            <a:endParaRPr lang="en-US" altLang="en-US">
              <a:latin typeface="Calibri" panose="020F050202020403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5FAF891-208E-4860-93D3-1D593054F7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2B0A5FE5-234A-46B8-AF14-4B25285713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sz="1200" dirty="0">
                <a:solidFill>
                  <a:schemeClr val="tx1">
                    <a:lumMod val="60000"/>
                    <a:lumOff val="40000"/>
                  </a:schemeClr>
                </a:solidFill>
              </a:rPr>
              <a:t>If “make_drivers” is set to TRUE, then the script uses the </a:t>
            </a:r>
            <a:r>
              <a:rPr lang="en-CA" sz="1200" dirty="0" err="1">
                <a:solidFill>
                  <a:schemeClr val="tx1">
                    <a:lumMod val="60000"/>
                    <a:lumOff val="40000"/>
                  </a:schemeClr>
                </a:solidFill>
              </a:rPr>
              <a:t>create.driver</a:t>
            </a:r>
            <a:r>
              <a:rPr lang="en-CA" sz="1200" dirty="0">
                <a:solidFill>
                  <a:schemeClr val="tx1">
                    <a:lumMod val="60000"/>
                    <a:lumOff val="40000"/>
                  </a:schemeClr>
                </a:solidFill>
              </a:rPr>
              <a:t>() function to do just that.</a:t>
            </a:r>
          </a:p>
          <a:p>
            <a:pPr eaLnBrk="1" hangingPunct="1">
              <a:spcBef>
                <a:spcPct val="0"/>
              </a:spcBef>
            </a:pPr>
            <a:endParaRPr lang="en-CA" altLang="en-US" sz="1200" dirty="0">
              <a:solidFill>
                <a:schemeClr val="tx1">
                  <a:lumMod val="60000"/>
                  <a:lumOff val="40000"/>
                </a:schemeClr>
              </a:solidFill>
            </a:endParaRPr>
          </a:p>
          <a:p>
            <a:pPr eaLnBrk="1" hangingPunct="1">
              <a:spcBef>
                <a:spcPct val="0"/>
              </a:spcBef>
            </a:pPr>
            <a:r>
              <a:rPr lang="en-CA" altLang="en-US" sz="1200" dirty="0">
                <a:solidFill>
                  <a:schemeClr val="tx1">
                    <a:lumMod val="60000"/>
                    <a:lumOff val="40000"/>
                  </a:schemeClr>
                </a:solidFill>
              </a:rPr>
              <a:t>The functions arguments are a dataset “data”, the “drivers” file, specific driver to be calculated “</a:t>
            </a:r>
            <a:r>
              <a:rPr lang="en-CA" altLang="en-US" sz="1200" dirty="0" err="1">
                <a:solidFill>
                  <a:schemeClr val="tx1">
                    <a:lumMod val="60000"/>
                    <a:lumOff val="40000"/>
                  </a:schemeClr>
                </a:solidFill>
              </a:rPr>
              <a:t>my_driver</a:t>
            </a:r>
            <a:r>
              <a:rPr lang="en-CA" altLang="en-US" sz="1200" dirty="0">
                <a:solidFill>
                  <a:schemeClr val="tx1">
                    <a:lumMod val="60000"/>
                    <a:lumOff val="40000"/>
                  </a:schemeClr>
                </a:solidFill>
              </a:rPr>
              <a:t>”, and “</a:t>
            </a:r>
            <a:r>
              <a:rPr lang="en-CA" altLang="en-US" sz="1200" dirty="0" err="1">
                <a:solidFill>
                  <a:schemeClr val="tx1">
                    <a:lumMod val="60000"/>
                    <a:lumOff val="40000"/>
                  </a:schemeClr>
                </a:solidFill>
              </a:rPr>
              <a:t>out_of_num</a:t>
            </a:r>
            <a:r>
              <a:rPr lang="en-CA" altLang="en-US" sz="1200" dirty="0">
                <a:solidFill>
                  <a:schemeClr val="tx1">
                    <a:lumMod val="60000"/>
                    <a:lumOff val="40000"/>
                  </a:schemeClr>
                </a:solidFill>
              </a:rPr>
              <a:t>” which is the survey scale anchor.</a:t>
            </a:r>
          </a:p>
          <a:p>
            <a:pPr eaLnBrk="1" hangingPunct="1">
              <a:spcBef>
                <a:spcPct val="0"/>
              </a:spcBef>
            </a:pPr>
            <a:endParaRPr lang="en-CA" altLang="en-US" sz="1200" dirty="0">
              <a:solidFill>
                <a:schemeClr val="tx1">
                  <a:lumMod val="60000"/>
                  <a:lumOff val="40000"/>
                </a:schemeClr>
              </a:solidFill>
            </a:endParaRPr>
          </a:p>
          <a:p>
            <a:pPr marL="228600" indent="-228600" eaLnBrk="1" hangingPunct="1">
              <a:spcBef>
                <a:spcPct val="0"/>
              </a:spcBef>
              <a:buAutoNum type="arabicPeriod"/>
            </a:pPr>
            <a:r>
              <a:rPr lang="en-CA" altLang="en-US" sz="1200" dirty="0">
                <a:solidFill>
                  <a:schemeClr val="tx1">
                    <a:lumMod val="60000"/>
                    <a:lumOff val="40000"/>
                  </a:schemeClr>
                </a:solidFill>
              </a:rPr>
              <a:t>The function gets the number of underlying questions for “</a:t>
            </a:r>
            <a:r>
              <a:rPr lang="en-CA" altLang="en-US" sz="1200" dirty="0" err="1">
                <a:solidFill>
                  <a:schemeClr val="tx1">
                    <a:lumMod val="60000"/>
                    <a:lumOff val="40000"/>
                  </a:schemeClr>
                </a:solidFill>
              </a:rPr>
              <a:t>my_driver</a:t>
            </a:r>
            <a:r>
              <a:rPr lang="en-CA" altLang="en-US" sz="1200" dirty="0">
                <a:solidFill>
                  <a:schemeClr val="tx1">
                    <a:lumMod val="60000"/>
                    <a:lumOff val="40000"/>
                  </a:schemeClr>
                </a:solidFill>
              </a:rPr>
              <a:t>” and saves it as “</a:t>
            </a:r>
            <a:r>
              <a:rPr lang="en-CA" altLang="en-US" sz="1200" dirty="0" err="1">
                <a:solidFill>
                  <a:schemeClr val="tx1">
                    <a:lumMod val="60000"/>
                    <a:lumOff val="40000"/>
                  </a:schemeClr>
                </a:solidFill>
              </a:rPr>
              <a:t>num_qs</a:t>
            </a:r>
            <a:r>
              <a:rPr lang="en-CA" altLang="en-US" sz="1200" dirty="0">
                <a:solidFill>
                  <a:schemeClr val="tx1">
                    <a:lumMod val="60000"/>
                    <a:lumOff val="40000"/>
                  </a:schemeClr>
                </a:solidFill>
              </a:rPr>
              <a:t>”.</a:t>
            </a:r>
          </a:p>
          <a:p>
            <a:pPr marL="228600" indent="-228600" eaLnBrk="1" hangingPunct="1">
              <a:spcBef>
                <a:spcPct val="0"/>
              </a:spcBef>
              <a:buAutoNum type="arabicPeriod"/>
            </a:pPr>
            <a:r>
              <a:rPr lang="en-CA" altLang="en-US" sz="1200" dirty="0">
                <a:solidFill>
                  <a:schemeClr val="tx1">
                    <a:lumMod val="60000"/>
                    <a:lumOff val="40000"/>
                  </a:schemeClr>
                </a:solidFill>
              </a:rPr>
              <a:t>The column index of the last question is saved as “</a:t>
            </a:r>
            <a:r>
              <a:rPr lang="en-CA" altLang="en-US" sz="1200" dirty="0" err="1">
                <a:solidFill>
                  <a:schemeClr val="tx1">
                    <a:lumMod val="60000"/>
                    <a:lumOff val="40000"/>
                  </a:schemeClr>
                </a:solidFill>
              </a:rPr>
              <a:t>last_q</a:t>
            </a:r>
            <a:r>
              <a:rPr lang="en-CA" altLang="en-US" sz="1200" dirty="0">
                <a:solidFill>
                  <a:schemeClr val="tx1">
                    <a:lumMod val="60000"/>
                    <a:lumOff val="40000"/>
                  </a:schemeClr>
                </a:solidFill>
              </a:rPr>
              <a:t>”.</a:t>
            </a:r>
          </a:p>
          <a:p>
            <a:pPr marL="228600" indent="-228600" eaLnBrk="1" hangingPunct="1">
              <a:spcBef>
                <a:spcPct val="0"/>
              </a:spcBef>
              <a:buAutoNum type="arabicPeriod"/>
            </a:pPr>
            <a:r>
              <a:rPr lang="en-CA" altLang="en-US" sz="1200" dirty="0">
                <a:solidFill>
                  <a:schemeClr val="tx1">
                    <a:lumMod val="60000"/>
                    <a:lumOff val="40000"/>
                  </a:schemeClr>
                </a:solidFill>
              </a:rPr>
              <a:t>The question IDs are pulled and saved as “</a:t>
            </a:r>
            <a:r>
              <a:rPr lang="en-CA" altLang="en-US" sz="1200" dirty="0" err="1">
                <a:solidFill>
                  <a:schemeClr val="tx1">
                    <a:lumMod val="60000"/>
                    <a:lumOff val="40000"/>
                  </a:schemeClr>
                </a:solidFill>
              </a:rPr>
              <a:t>driver_qs</a:t>
            </a:r>
            <a:r>
              <a:rPr lang="en-CA" altLang="en-US" sz="1200" dirty="0">
                <a:solidFill>
                  <a:schemeClr val="tx1">
                    <a:lumMod val="60000"/>
                    <a:lumOff val="40000"/>
                  </a:schemeClr>
                </a:solidFill>
              </a:rPr>
              <a:t>”.</a:t>
            </a:r>
          </a:p>
          <a:p>
            <a:pPr marL="228600" indent="-228600" eaLnBrk="1" hangingPunct="1">
              <a:spcBef>
                <a:spcPct val="0"/>
              </a:spcBef>
              <a:buAutoNum type="arabicPeriod"/>
            </a:pPr>
            <a:r>
              <a:rPr lang="en-CA" altLang="en-US" sz="1200" dirty="0">
                <a:solidFill>
                  <a:schemeClr val="tx1">
                    <a:lumMod val="60000"/>
                    <a:lumOff val="40000"/>
                  </a:schemeClr>
                </a:solidFill>
              </a:rPr>
              <a:t>A temporary dataset is created of just the respondent id (“telkey”) and the </a:t>
            </a:r>
            <a:r>
              <a:rPr lang="en-CA" altLang="en-US" sz="1200" dirty="0" err="1">
                <a:solidFill>
                  <a:schemeClr val="tx1">
                    <a:lumMod val="60000"/>
                    <a:lumOff val="40000"/>
                  </a:schemeClr>
                </a:solidFill>
              </a:rPr>
              <a:t>driver_qs</a:t>
            </a:r>
            <a:r>
              <a:rPr lang="en-CA" altLang="en-US" sz="1200" dirty="0">
                <a:solidFill>
                  <a:schemeClr val="tx1">
                    <a:lumMod val="60000"/>
                    <a:lumOff val="40000"/>
                  </a:schemeClr>
                </a:solidFill>
              </a:rPr>
              <a:t>.</a:t>
            </a:r>
          </a:p>
          <a:p>
            <a:pPr marL="228600" indent="-228600" eaLnBrk="1" hangingPunct="1">
              <a:spcBef>
                <a:spcPct val="0"/>
              </a:spcBef>
              <a:buAutoNum type="arabicPeriod"/>
            </a:pPr>
            <a:r>
              <a:rPr lang="en-CA" altLang="en-US" sz="1200" dirty="0">
                <a:solidFill>
                  <a:schemeClr val="tx1">
                    <a:lumMod val="60000"/>
                    <a:lumOff val="40000"/>
                  </a:schemeClr>
                </a:solidFill>
              </a:rPr>
              <a:t>The driver is calculated from R’s internal function, </a:t>
            </a:r>
            <a:r>
              <a:rPr lang="en-CA" altLang="en-US" sz="1200" dirty="0" err="1">
                <a:solidFill>
                  <a:schemeClr val="tx1">
                    <a:lumMod val="60000"/>
                    <a:lumOff val="40000"/>
                  </a:schemeClr>
                </a:solidFill>
              </a:rPr>
              <a:t>rowSums</a:t>
            </a:r>
            <a:r>
              <a:rPr lang="en-CA" altLang="en-US" sz="1200" dirty="0">
                <a:solidFill>
                  <a:schemeClr val="tx1">
                    <a:lumMod val="60000"/>
                    <a:lumOff val="40000"/>
                  </a:schemeClr>
                </a:solidFill>
              </a:rPr>
              <a:t>() divided by </a:t>
            </a:r>
            <a:r>
              <a:rPr lang="en-CA" altLang="en-US" sz="1200" dirty="0" err="1">
                <a:solidFill>
                  <a:schemeClr val="tx1">
                    <a:lumMod val="60000"/>
                    <a:lumOff val="40000"/>
                  </a:schemeClr>
                </a:solidFill>
              </a:rPr>
              <a:t>num_qs</a:t>
            </a:r>
            <a:r>
              <a:rPr lang="en-CA" altLang="en-US" sz="1200" dirty="0">
                <a:solidFill>
                  <a:schemeClr val="tx1">
                    <a:lumMod val="60000"/>
                    <a:lumOff val="40000"/>
                  </a:schemeClr>
                </a:solidFill>
              </a:rPr>
              <a:t>.</a:t>
            </a:r>
          </a:p>
          <a:p>
            <a:pPr marL="228600" indent="-228600" eaLnBrk="1" hangingPunct="1">
              <a:spcBef>
                <a:spcPct val="0"/>
              </a:spcBef>
              <a:buAutoNum type="arabicPeriod"/>
            </a:pPr>
            <a:r>
              <a:rPr lang="en-CA" altLang="en-US" sz="1200" dirty="0">
                <a:solidFill>
                  <a:schemeClr val="tx1">
                    <a:lumMod val="60000"/>
                    <a:lumOff val="40000"/>
                  </a:schemeClr>
                </a:solidFill>
              </a:rPr>
              <a:t>If the “</a:t>
            </a:r>
            <a:r>
              <a:rPr lang="en-CA" altLang="en-US" sz="1200" dirty="0" err="1">
                <a:solidFill>
                  <a:schemeClr val="tx1">
                    <a:lumMod val="60000"/>
                    <a:lumOff val="40000"/>
                  </a:schemeClr>
                </a:solidFill>
              </a:rPr>
              <a:t>out_of_num</a:t>
            </a:r>
            <a:r>
              <a:rPr lang="en-CA" altLang="en-US" sz="1200" dirty="0">
                <a:solidFill>
                  <a:schemeClr val="tx1">
                    <a:lumMod val="60000"/>
                    <a:lumOff val="40000"/>
                  </a:schemeClr>
                </a:solidFill>
              </a:rPr>
              <a:t>” is 5 (meaning a scale from 1 – 5), the driver is then converted to a score out of 100.</a:t>
            </a:r>
          </a:p>
          <a:p>
            <a:pPr marL="228600" indent="-228600" eaLnBrk="1" hangingPunct="1">
              <a:spcBef>
                <a:spcPct val="0"/>
              </a:spcBef>
              <a:buAutoNum type="arabicPeriod"/>
            </a:pPr>
            <a:r>
              <a:rPr lang="en-CA" altLang="en-US" sz="1200" dirty="0">
                <a:solidFill>
                  <a:schemeClr val="tx1">
                    <a:lumMod val="60000"/>
                    <a:lumOff val="40000"/>
                  </a:schemeClr>
                </a:solidFill>
              </a:rPr>
              <a:t>The driver result is renamed to match “</a:t>
            </a:r>
            <a:r>
              <a:rPr lang="en-CA" altLang="en-US" sz="1200" dirty="0" err="1">
                <a:solidFill>
                  <a:schemeClr val="tx1">
                    <a:lumMod val="60000"/>
                    <a:lumOff val="40000"/>
                  </a:schemeClr>
                </a:solidFill>
              </a:rPr>
              <a:t>my_driver</a:t>
            </a:r>
            <a:r>
              <a:rPr lang="en-CA" altLang="en-US" sz="1200" dirty="0">
                <a:solidFill>
                  <a:schemeClr val="tx1">
                    <a:lumMod val="60000"/>
                    <a:lumOff val="40000"/>
                  </a:schemeClr>
                </a:solidFill>
              </a:rPr>
              <a:t>”.</a:t>
            </a:r>
          </a:p>
          <a:p>
            <a:pPr marL="228600" indent="-228600" eaLnBrk="1" hangingPunct="1">
              <a:spcBef>
                <a:spcPct val="0"/>
              </a:spcBef>
              <a:buAutoNum type="arabicPeriod"/>
            </a:pPr>
            <a:r>
              <a:rPr lang="en-CA" altLang="en-US" sz="1200" dirty="0">
                <a:solidFill>
                  <a:schemeClr val="tx1">
                    <a:lumMod val="60000"/>
                    <a:lumOff val="40000"/>
                  </a:schemeClr>
                </a:solidFill>
              </a:rPr>
              <a:t>The properly named driver data is then pulled out as its own column of data.</a:t>
            </a:r>
          </a:p>
          <a:p>
            <a:pPr marL="228600" indent="-228600" eaLnBrk="1" hangingPunct="1">
              <a:spcBef>
                <a:spcPct val="0"/>
              </a:spcBef>
              <a:buAutoNum type="arabicPeriod"/>
            </a:pPr>
            <a:endParaRPr lang="en-CA" altLang="en-US" sz="1200" dirty="0">
              <a:solidFill>
                <a:schemeClr val="tx1">
                  <a:lumMod val="60000"/>
                  <a:lumOff val="40000"/>
                </a:schemeClr>
              </a:solidFill>
            </a:endParaRPr>
          </a:p>
          <a:p>
            <a:pPr marL="0" indent="0" eaLnBrk="1" hangingPunct="1">
              <a:spcBef>
                <a:spcPct val="0"/>
              </a:spcBef>
              <a:buNone/>
            </a:pPr>
            <a:r>
              <a:rPr lang="en-CA" altLang="en-US" sz="1200" dirty="0">
                <a:solidFill>
                  <a:schemeClr val="tx1">
                    <a:lumMod val="60000"/>
                    <a:lumOff val="40000"/>
                  </a:schemeClr>
                </a:solidFill>
              </a:rPr>
              <a:t>This function is called within a larger set of code which (a) gets required driver names from drivers, (b) maps through the above function for each driver and attaches the resulting data to the main datafile, (c) runs the above function for the Engagement driver (with </a:t>
            </a:r>
            <a:r>
              <a:rPr lang="en-CA" altLang="en-US" sz="1200" dirty="0" err="1">
                <a:solidFill>
                  <a:schemeClr val="tx1">
                    <a:lumMod val="60000"/>
                    <a:lumOff val="40000"/>
                  </a:schemeClr>
                </a:solidFill>
              </a:rPr>
              <a:t>out_of_num</a:t>
            </a:r>
            <a:r>
              <a:rPr lang="en-CA" altLang="en-US" sz="1200" dirty="0">
                <a:solidFill>
                  <a:schemeClr val="tx1">
                    <a:lumMod val="60000"/>
                    <a:lumOff val="40000"/>
                  </a:schemeClr>
                </a:solidFill>
              </a:rPr>
              <a:t> = 100) and attaches that to the main datafile.</a:t>
            </a:r>
          </a:p>
          <a:p>
            <a:pPr eaLnBrk="1" hangingPunct="1">
              <a:spcBef>
                <a:spcPct val="0"/>
              </a:spcBef>
            </a:pPr>
            <a:endParaRPr lang="en-CA" altLang="en-US" dirty="0"/>
          </a:p>
        </p:txBody>
      </p:sp>
      <p:sp>
        <p:nvSpPr>
          <p:cNvPr id="20484" name="Slide Number Placeholder 3">
            <a:extLst>
              <a:ext uri="{FF2B5EF4-FFF2-40B4-BE49-F238E27FC236}">
                <a16:creationId xmlns:a16="http://schemas.microsoft.com/office/drawing/2014/main" id="{2675AE80-BD78-4C63-9016-C8002CEC89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16130" indent="-275434">
              <a:defRPr>
                <a:solidFill>
                  <a:schemeClr val="tx1"/>
                </a:solidFill>
                <a:latin typeface="Century Gothic" panose="020B0502020202020204" pitchFamily="34" charset="0"/>
              </a:defRPr>
            </a:lvl2pPr>
            <a:lvl3pPr marL="1101738" indent="-220348">
              <a:defRPr>
                <a:solidFill>
                  <a:schemeClr val="tx1"/>
                </a:solidFill>
                <a:latin typeface="Century Gothic" panose="020B0502020202020204" pitchFamily="34" charset="0"/>
              </a:defRPr>
            </a:lvl3pPr>
            <a:lvl4pPr marL="1542433" indent="-220348">
              <a:defRPr>
                <a:solidFill>
                  <a:schemeClr val="tx1"/>
                </a:solidFill>
                <a:latin typeface="Century Gothic" panose="020B0502020202020204" pitchFamily="34" charset="0"/>
              </a:defRPr>
            </a:lvl4pPr>
            <a:lvl5pPr marL="1983128" indent="-220348">
              <a:defRPr>
                <a:solidFill>
                  <a:schemeClr val="tx1"/>
                </a:solidFill>
                <a:latin typeface="Century Gothic" panose="020B0502020202020204" pitchFamily="34" charset="0"/>
              </a:defRPr>
            </a:lvl5pPr>
            <a:lvl6pPr marL="2423823" indent="-220348" eaLnBrk="0" fontAlgn="base" hangingPunct="0">
              <a:spcBef>
                <a:spcPct val="0"/>
              </a:spcBef>
              <a:spcAft>
                <a:spcPct val="0"/>
              </a:spcAft>
              <a:defRPr>
                <a:solidFill>
                  <a:schemeClr val="tx1"/>
                </a:solidFill>
                <a:latin typeface="Century Gothic" panose="020B0502020202020204" pitchFamily="34" charset="0"/>
              </a:defRPr>
            </a:lvl6pPr>
            <a:lvl7pPr marL="2864518" indent="-220348" eaLnBrk="0" fontAlgn="base" hangingPunct="0">
              <a:spcBef>
                <a:spcPct val="0"/>
              </a:spcBef>
              <a:spcAft>
                <a:spcPct val="0"/>
              </a:spcAft>
              <a:defRPr>
                <a:solidFill>
                  <a:schemeClr val="tx1"/>
                </a:solidFill>
                <a:latin typeface="Century Gothic" panose="020B0502020202020204" pitchFamily="34" charset="0"/>
              </a:defRPr>
            </a:lvl7pPr>
            <a:lvl8pPr marL="3305213" indent="-220348" eaLnBrk="0" fontAlgn="base" hangingPunct="0">
              <a:spcBef>
                <a:spcPct val="0"/>
              </a:spcBef>
              <a:spcAft>
                <a:spcPct val="0"/>
              </a:spcAft>
              <a:defRPr>
                <a:solidFill>
                  <a:schemeClr val="tx1"/>
                </a:solidFill>
                <a:latin typeface="Century Gothic" panose="020B0502020202020204" pitchFamily="34" charset="0"/>
              </a:defRPr>
            </a:lvl8pPr>
            <a:lvl9pPr marL="3745908" indent="-220348"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92CF6F4A-CC43-46CC-9984-4E4EFD581424}" type="slidenum">
              <a:rPr lang="en-CA" altLang="en-US" smtClean="0">
                <a:latin typeface="Calibri" panose="020F0502020204030204" pitchFamily="34" charset="0"/>
              </a:rPr>
              <a:pPr fontAlgn="base">
                <a:spcBef>
                  <a:spcPct val="0"/>
                </a:spcBef>
                <a:spcAft>
                  <a:spcPct val="0"/>
                </a:spcAft>
              </a:pPr>
              <a:t>70</a:t>
            </a:fld>
            <a:endParaRPr lang="en-CA" altLang="en-US">
              <a:latin typeface="Calibri" panose="020F0502020204030204" pitchFamily="34" charset="0"/>
            </a:endParaRPr>
          </a:p>
        </p:txBody>
      </p:sp>
    </p:spTree>
    <p:extLst>
      <p:ext uri="{BB962C8B-B14F-4D97-AF65-F5344CB8AC3E}">
        <p14:creationId xmlns:p14="http://schemas.microsoft.com/office/powerpoint/2010/main" val="4571812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71</a:t>
            </a:fld>
            <a:endParaRPr lang="en-US"/>
          </a:p>
        </p:txBody>
      </p:sp>
    </p:spTree>
    <p:extLst>
      <p:ext uri="{BB962C8B-B14F-4D97-AF65-F5344CB8AC3E}">
        <p14:creationId xmlns:p14="http://schemas.microsoft.com/office/powerpoint/2010/main" val="2276754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72</a:t>
            </a:fld>
            <a:endParaRPr lang="en-US"/>
          </a:p>
        </p:txBody>
      </p:sp>
    </p:spTree>
    <p:extLst>
      <p:ext uri="{BB962C8B-B14F-4D97-AF65-F5344CB8AC3E}">
        <p14:creationId xmlns:p14="http://schemas.microsoft.com/office/powerpoint/2010/main" val="26870113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73</a:t>
            </a:fld>
            <a:endParaRPr lang="en-US"/>
          </a:p>
        </p:txBody>
      </p:sp>
    </p:spTree>
    <p:extLst>
      <p:ext uri="{BB962C8B-B14F-4D97-AF65-F5344CB8AC3E}">
        <p14:creationId xmlns:p14="http://schemas.microsoft.com/office/powerpoint/2010/main" val="42759599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74</a:t>
            </a:fld>
            <a:endParaRPr lang="en-US"/>
          </a:p>
        </p:txBody>
      </p:sp>
    </p:spTree>
    <p:extLst>
      <p:ext uri="{BB962C8B-B14F-4D97-AF65-F5344CB8AC3E}">
        <p14:creationId xmlns:p14="http://schemas.microsoft.com/office/powerpoint/2010/main" val="23817075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75</a:t>
            </a:fld>
            <a:endParaRPr lang="en-US"/>
          </a:p>
        </p:txBody>
      </p:sp>
    </p:spTree>
    <p:extLst>
      <p:ext uri="{BB962C8B-B14F-4D97-AF65-F5344CB8AC3E}">
        <p14:creationId xmlns:p14="http://schemas.microsoft.com/office/powerpoint/2010/main" val="550854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Drew Conway, “The Data Science Venn Diagram” (2013-03-26)</a:t>
            </a:r>
          </a:p>
          <a:p>
            <a:r>
              <a:rPr lang="en-CA" dirty="0">
                <a:hlinkClick r:id="rId3"/>
              </a:rPr>
              <a:t>http://drewconway.com/zia/2013/3/26/the-data-science-venn-diagram</a:t>
            </a:r>
            <a:r>
              <a:rPr lang="en-CA" dirty="0"/>
              <a:t> </a:t>
            </a:r>
          </a:p>
        </p:txBody>
      </p:sp>
      <p:sp>
        <p:nvSpPr>
          <p:cNvPr id="4" name="Slide Number Placeholder 3"/>
          <p:cNvSpPr>
            <a:spLocks noGrp="1"/>
          </p:cNvSpPr>
          <p:nvPr>
            <p:ph type="sldNum" sz="quarter" idx="5"/>
          </p:nvPr>
        </p:nvSpPr>
        <p:spPr/>
        <p:txBody>
          <a:bodyPr/>
          <a:lstStyle/>
          <a:p>
            <a:pPr>
              <a:defRPr/>
            </a:pPr>
            <a:fld id="{CA928495-45B4-4343-85B3-00C5EE7CC41F}" type="slidenum">
              <a:rPr lang="en-US" smtClean="0"/>
              <a:pPr>
                <a:defRPr/>
              </a:pPr>
              <a:t>76</a:t>
            </a:fld>
            <a:endParaRPr lang="en-US"/>
          </a:p>
        </p:txBody>
      </p:sp>
    </p:spTree>
    <p:extLst>
      <p:ext uri="{BB962C8B-B14F-4D97-AF65-F5344CB8AC3E}">
        <p14:creationId xmlns:p14="http://schemas.microsoft.com/office/powerpoint/2010/main" val="590602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6671BA4C-D560-4F46-B3AA-CE46283B9B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4DC9F26E-C5E2-4932-BDB2-60BFD9EECE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p>
        </p:txBody>
      </p:sp>
      <p:sp>
        <p:nvSpPr>
          <p:cNvPr id="38916" name="Slide Number Placeholder 3">
            <a:extLst>
              <a:ext uri="{FF2B5EF4-FFF2-40B4-BE49-F238E27FC236}">
                <a16:creationId xmlns:a16="http://schemas.microsoft.com/office/drawing/2014/main" id="{167E8823-DA6F-4A1F-86E9-481271D10C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FC5BA6D7-31E7-4699-9EFF-99A0B521635A}" type="slidenum">
              <a:rPr lang="en-US" altLang="en-US" smtClean="0">
                <a:latin typeface="Calibri" panose="020F0502020204030204" pitchFamily="34" charset="0"/>
              </a:rPr>
              <a:pPr fontAlgn="base">
                <a:spcBef>
                  <a:spcPct val="0"/>
                </a:spcBef>
                <a:spcAft>
                  <a:spcPct val="0"/>
                </a:spcAft>
              </a:pPr>
              <a:t>7</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4A128C3-11FB-4292-B60C-A225F3A931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FE47D666-074B-4F8D-811D-A372246AF2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CA" altLang="en-US" dirty="0"/>
              <a:t>The statistical techniques we use in a particular case depends on what the information needs are.</a:t>
            </a:r>
          </a:p>
          <a:p>
            <a:pPr eaLnBrk="1" hangingPunct="1">
              <a:spcBef>
                <a:spcPct val="0"/>
              </a:spcBef>
            </a:pPr>
            <a:endParaRPr lang="en-CA" altLang="en-US" dirty="0"/>
          </a:p>
          <a:p>
            <a:pPr eaLnBrk="1" hangingPunct="1">
              <a:spcBef>
                <a:spcPct val="0"/>
              </a:spcBef>
            </a:pPr>
            <a:r>
              <a:rPr lang="en-CA" altLang="en-US" dirty="0"/>
              <a:t>Sometimes it’s as simple as counts and percentages.</a:t>
            </a:r>
          </a:p>
          <a:p>
            <a:pPr eaLnBrk="1" hangingPunct="1">
              <a:spcBef>
                <a:spcPct val="0"/>
              </a:spcBef>
            </a:pPr>
            <a:endParaRPr lang="en-CA" altLang="en-US" dirty="0"/>
          </a:p>
          <a:p>
            <a:pPr eaLnBrk="1" hangingPunct="1">
              <a:spcBef>
                <a:spcPct val="0"/>
              </a:spcBef>
            </a:pPr>
            <a:r>
              <a:rPr lang="en-CA" altLang="en-US" dirty="0"/>
              <a:t>In other cases we’re doing time series analysis, including techniques such as trend analysis and seasonal adjustment</a:t>
            </a:r>
          </a:p>
          <a:p>
            <a:pPr eaLnBrk="1" hangingPunct="1">
              <a:spcBef>
                <a:spcPct val="0"/>
              </a:spcBef>
            </a:pPr>
            <a:endParaRPr lang="en-CA" altLang="en-US" dirty="0"/>
          </a:p>
          <a:p>
            <a:pPr eaLnBrk="1" hangingPunct="1">
              <a:spcBef>
                <a:spcPct val="0"/>
              </a:spcBef>
            </a:pPr>
            <a:r>
              <a:rPr lang="en-CA" altLang="en-US" dirty="0"/>
              <a:t>And sometimes we’re deep into multivariate methods, such as regression, factor analysis, and modelling techniques (econometrics, structural equation modeling)</a:t>
            </a:r>
          </a:p>
          <a:p>
            <a:pPr eaLnBrk="1" hangingPunct="1">
              <a:spcBef>
                <a:spcPct val="0"/>
              </a:spcBef>
            </a:pPr>
            <a:endParaRPr lang="en-CA" altLang="en-US" dirty="0"/>
          </a:p>
          <a:p>
            <a:pPr eaLnBrk="1" hangingPunct="1">
              <a:spcBef>
                <a:spcPct val="0"/>
              </a:spcBef>
            </a:pPr>
            <a:endParaRPr lang="en-CA" altLang="en-US" dirty="0"/>
          </a:p>
        </p:txBody>
      </p:sp>
      <p:sp>
        <p:nvSpPr>
          <p:cNvPr id="43012" name="Slide Number Placeholder 3">
            <a:extLst>
              <a:ext uri="{FF2B5EF4-FFF2-40B4-BE49-F238E27FC236}">
                <a16:creationId xmlns:a16="http://schemas.microsoft.com/office/drawing/2014/main" id="{2B135152-D6CE-44F3-A1F2-386DD39B09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defRPr>
            </a:lvl9pPr>
          </a:lstStyle>
          <a:p>
            <a:pPr fontAlgn="base">
              <a:spcBef>
                <a:spcPct val="0"/>
              </a:spcBef>
              <a:spcAft>
                <a:spcPct val="0"/>
              </a:spcAft>
            </a:pPr>
            <a:fld id="{D257C674-493F-4C49-BA56-94776CEEED3B}" type="slidenum">
              <a:rPr lang="en-US" altLang="en-US" smtClean="0">
                <a:latin typeface="Calibri" panose="020F0502020204030204" pitchFamily="34" charset="0"/>
              </a:rPr>
              <a:pPr fontAlgn="base">
                <a:spcBef>
                  <a:spcPct val="0"/>
                </a:spcBef>
                <a:spcAft>
                  <a:spcPct val="0"/>
                </a:spcAft>
              </a:pPr>
              <a:t>8</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ayout 4">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9B5D19D6-CC7E-4714-B316-9F879A237185}"/>
              </a:ext>
            </a:extLst>
          </p:cNvPr>
          <p:cNvSpPr/>
          <p:nvPr userDrawn="1"/>
        </p:nvSpPr>
        <p:spPr>
          <a:xfrm flipV="1">
            <a:off x="0" y="0"/>
            <a:ext cx="9144000" cy="1916113"/>
          </a:xfrm>
          <a:prstGeom prst="rtTriangle">
            <a:avLst/>
          </a:prstGeom>
          <a:solidFill>
            <a:schemeClr val="tx1">
              <a:alpha val="17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ight Triangle 6">
            <a:extLst>
              <a:ext uri="{FF2B5EF4-FFF2-40B4-BE49-F238E27FC236}">
                <a16:creationId xmlns:a16="http://schemas.microsoft.com/office/drawing/2014/main" id="{8B495679-E17A-4014-8583-032FFAA962CB}"/>
              </a:ext>
            </a:extLst>
          </p:cNvPr>
          <p:cNvSpPr/>
          <p:nvPr userDrawn="1"/>
        </p:nvSpPr>
        <p:spPr>
          <a:xfrm flipV="1">
            <a:off x="23813" y="28575"/>
            <a:ext cx="8677275" cy="1771650"/>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ight Triangle 7">
            <a:extLst>
              <a:ext uri="{FF2B5EF4-FFF2-40B4-BE49-F238E27FC236}">
                <a16:creationId xmlns:a16="http://schemas.microsoft.com/office/drawing/2014/main" id="{D85FC1E1-EDCF-4494-B97B-4D5703DAC338}"/>
              </a:ext>
            </a:extLst>
          </p:cNvPr>
          <p:cNvSpPr/>
          <p:nvPr userDrawn="1"/>
        </p:nvSpPr>
        <p:spPr>
          <a:xfrm flipH="1">
            <a:off x="14288" y="4257675"/>
            <a:ext cx="9144000" cy="2592388"/>
          </a:xfrm>
          <a:prstGeom prst="rtTriangle">
            <a:avLst/>
          </a:prstGeom>
          <a:solidFill>
            <a:schemeClr val="tx1">
              <a:alpha val="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ight Triangle 8">
            <a:extLst>
              <a:ext uri="{FF2B5EF4-FFF2-40B4-BE49-F238E27FC236}">
                <a16:creationId xmlns:a16="http://schemas.microsoft.com/office/drawing/2014/main" id="{D40EF137-B28B-4C82-94E7-7BEED8D2796B}"/>
              </a:ext>
            </a:extLst>
          </p:cNvPr>
          <p:cNvSpPr/>
          <p:nvPr userDrawn="1"/>
        </p:nvSpPr>
        <p:spPr>
          <a:xfrm rot="5400000" flipH="1" flipV="1">
            <a:off x="4420394" y="2134394"/>
            <a:ext cx="6854825" cy="2592387"/>
          </a:xfrm>
          <a:prstGeom prst="rtTriangle">
            <a:avLst/>
          </a:prstGeom>
          <a:solidFill>
            <a:schemeClr val="tx1">
              <a:alpha val="4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 name="Picture 9">
            <a:extLst>
              <a:ext uri="{FF2B5EF4-FFF2-40B4-BE49-F238E27FC236}">
                <a16:creationId xmlns:a16="http://schemas.microsoft.com/office/drawing/2014/main" id="{309705D2-DCC4-4583-A3C4-A0202438F0B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813" y="122238"/>
            <a:ext cx="185261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p:nvPr>
        </p:nvSpPr>
        <p:spPr>
          <a:xfrm>
            <a:off x="683568" y="2061220"/>
            <a:ext cx="6624736" cy="1938992"/>
          </a:xfrm>
          <a:noFill/>
        </p:spPr>
        <p:txBody>
          <a:bodyPr anchor="t">
            <a:spAutoFit/>
          </a:bodyPr>
          <a:lstStyle>
            <a:lvl1pPr algn="l">
              <a:defRPr sz="6000" b="1">
                <a:solidFill>
                  <a:schemeClr val="tx1"/>
                </a:solidFill>
              </a:defRPr>
            </a:lvl1pPr>
          </a:lstStyle>
          <a:p>
            <a:r>
              <a:rPr lang="en-US"/>
              <a:t>Click to edit Master title style</a:t>
            </a:r>
            <a:endParaRPr lang="en-CA" dirty="0"/>
          </a:p>
        </p:txBody>
      </p:sp>
      <p:sp>
        <p:nvSpPr>
          <p:cNvPr id="5" name="Text Placeholder 12"/>
          <p:cNvSpPr>
            <a:spLocks noGrp="1"/>
          </p:cNvSpPr>
          <p:nvPr>
            <p:ph type="body" sz="quarter" idx="10"/>
          </p:nvPr>
        </p:nvSpPr>
        <p:spPr>
          <a:xfrm>
            <a:off x="683568" y="4221460"/>
            <a:ext cx="6623564" cy="503684"/>
          </a:xfrm>
        </p:spPr>
        <p:txBody>
          <a:bodyPr>
            <a:normAutofit/>
          </a:bodyPr>
          <a:lstStyle>
            <a:lvl1pPr marL="0" indent="0" algn="l">
              <a:buNone/>
              <a:defRPr sz="1800" b="1" baseline="0">
                <a:solidFill>
                  <a:srgbClr val="FFFFFF"/>
                </a:solidFill>
              </a:defRPr>
            </a:lvl1pPr>
          </a:lstStyle>
          <a:p>
            <a:pPr lvl="0"/>
            <a:r>
              <a:rPr lang="en-US"/>
              <a:t>Edit Master text styles</a:t>
            </a:r>
          </a:p>
        </p:txBody>
      </p:sp>
    </p:spTree>
    <p:extLst>
      <p:ext uri="{BB962C8B-B14F-4D97-AF65-F5344CB8AC3E}">
        <p14:creationId xmlns:p14="http://schemas.microsoft.com/office/powerpoint/2010/main" val="37940403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DF9C77-597C-4059-8386-891A5D8BD13D}"/>
              </a:ext>
            </a:extLst>
          </p:cNvPr>
          <p:cNvSpPr txBox="1">
            <a:spLocks noChangeArrowheads="1"/>
          </p:cNvSpPr>
          <p:nvPr userDrawn="1"/>
        </p:nvSpPr>
        <p:spPr bwMode="auto">
          <a:xfrm>
            <a:off x="0" y="2781300"/>
            <a:ext cx="9144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pPr algn="ctr" eaLnBrk="1" hangingPunct="1">
              <a:lnSpc>
                <a:spcPct val="120000"/>
              </a:lnSpc>
              <a:defRPr/>
            </a:pPr>
            <a:r>
              <a:rPr lang="en-CA" altLang="en-US" sz="2800">
                <a:ea typeface="Century Gothic" panose="020B0502020202020204" pitchFamily="34" charset="0"/>
                <a:cs typeface="Century Gothic" panose="020B0502020202020204" pitchFamily="34" charset="0"/>
              </a:rPr>
              <a:t>www.bcstats.gov.bc.ca</a:t>
            </a:r>
          </a:p>
          <a:p>
            <a:pPr algn="ctr" eaLnBrk="1" hangingPunct="1">
              <a:lnSpc>
                <a:spcPct val="120000"/>
              </a:lnSpc>
              <a:defRPr/>
            </a:pPr>
            <a:r>
              <a:rPr lang="en-CA" altLang="en-US" sz="2800">
                <a:ea typeface="Century Gothic" panose="020B0502020202020204" pitchFamily="34" charset="0"/>
                <a:cs typeface="Century Gothic" panose="020B0502020202020204" pitchFamily="34" charset="0"/>
              </a:rPr>
              <a:t>@BCStats</a:t>
            </a:r>
          </a:p>
        </p:txBody>
      </p:sp>
      <p:pic>
        <p:nvPicPr>
          <p:cNvPr id="3" name="Picture 6" descr="Wordmark_Online_RGB_Horizontal_Colour_Dark.png">
            <a:extLst>
              <a:ext uri="{FF2B5EF4-FFF2-40B4-BE49-F238E27FC236}">
                <a16:creationId xmlns:a16="http://schemas.microsoft.com/office/drawing/2014/main" id="{86AAC9DC-4261-4500-88C4-5985022A08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84438" y="2060575"/>
            <a:ext cx="44434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25929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nternal Basic">
    <p:spTree>
      <p:nvGrpSpPr>
        <p:cNvPr id="1" name=""/>
        <p:cNvGrpSpPr/>
        <p:nvPr/>
      </p:nvGrpSpPr>
      <p:grpSpPr>
        <a:xfrm>
          <a:off x="0" y="0"/>
          <a:ext cx="0" cy="0"/>
          <a:chOff x="0" y="0"/>
          <a:chExt cx="0" cy="0"/>
        </a:xfrm>
      </p:grpSpPr>
      <p:pic>
        <p:nvPicPr>
          <p:cNvPr id="4" name="Picture 4" descr="BCID_BCStats_RGB_sanBPOE_pos.png">
            <a:extLst>
              <a:ext uri="{FF2B5EF4-FFF2-40B4-BE49-F238E27FC236}">
                <a16:creationId xmlns:a16="http://schemas.microsoft.com/office/drawing/2014/main" id="{FA8C99BF-94B0-45AD-837D-049B259425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5175" y="5942013"/>
            <a:ext cx="20288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CA"/>
          </a:p>
        </p:txBody>
      </p:sp>
      <p:sp>
        <p:nvSpPr>
          <p:cNvPr id="5" name="Text Placeholder 2"/>
          <p:cNvSpPr>
            <a:spLocks noGrp="1"/>
          </p:cNvSpPr>
          <p:nvPr>
            <p:ph idx="1"/>
          </p:nvPr>
        </p:nvSpPr>
        <p:spPr>
          <a:xfrm>
            <a:off x="457200" y="1600201"/>
            <a:ext cx="8229600" cy="4349080"/>
          </a:xfrm>
          <a:prstGeom prst="rect">
            <a:avLst/>
          </a:prstGeom>
        </p:spPr>
        <p:txBody>
          <a:bodyPr rtlCol="0">
            <a:normAutofit/>
          </a:bodyPr>
          <a:lstStyle>
            <a:lvl1pPr>
              <a:defRPr sz="3200" baseline="0">
                <a:latin typeface="+mn-lt"/>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a:t>Click to edit Master text styles</a:t>
            </a:r>
          </a:p>
        </p:txBody>
      </p:sp>
      <p:sp>
        <p:nvSpPr>
          <p:cNvPr id="6" name="Slide Number Placeholder 2">
            <a:extLst>
              <a:ext uri="{FF2B5EF4-FFF2-40B4-BE49-F238E27FC236}">
                <a16:creationId xmlns:a16="http://schemas.microsoft.com/office/drawing/2014/main" id="{68762CFE-539F-469A-81EC-6ADC6B856F3A}"/>
              </a:ext>
            </a:extLst>
          </p:cNvPr>
          <p:cNvSpPr>
            <a:spLocks noGrp="1"/>
          </p:cNvSpPr>
          <p:nvPr>
            <p:ph type="sldNum" sz="quarter" idx="10"/>
          </p:nvPr>
        </p:nvSpPr>
        <p:spPr/>
        <p:txBody>
          <a:bodyPr/>
          <a:lstStyle>
            <a:lvl1pPr>
              <a:defRPr/>
            </a:lvl1pPr>
          </a:lstStyle>
          <a:p>
            <a:pPr>
              <a:defRPr/>
            </a:pPr>
            <a:fld id="{B5072C56-DE49-4C89-AC2B-1E61B7202281}" type="slidenum">
              <a:rPr lang="en-CA"/>
              <a:pPr>
                <a:defRPr/>
              </a:pPr>
              <a:t>‹#›</a:t>
            </a:fld>
            <a:endParaRPr lang="en-CA" dirty="0"/>
          </a:p>
        </p:txBody>
      </p:sp>
    </p:spTree>
    <p:extLst>
      <p:ext uri="{BB962C8B-B14F-4D97-AF65-F5344CB8AC3E}">
        <p14:creationId xmlns:p14="http://schemas.microsoft.com/office/powerpoint/2010/main" val="2530751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999F2A0-9B17-466C-8676-C03CC3FCF641}"/>
              </a:ext>
            </a:extLst>
          </p:cNvPr>
          <p:cNvSpPr>
            <a:spLocks noGrp="1"/>
          </p:cNvSpPr>
          <p:nvPr>
            <p:ph type="sldNum" sz="quarter" idx="10"/>
          </p:nvPr>
        </p:nvSpPr>
        <p:spPr/>
        <p:txBody>
          <a:bodyPr/>
          <a:lstStyle>
            <a:lvl1pPr>
              <a:defRPr/>
            </a:lvl1pPr>
          </a:lstStyle>
          <a:p>
            <a:pPr>
              <a:defRPr/>
            </a:pPr>
            <a:fld id="{E8E69816-5F4B-4971-97AE-D9334C25B186}" type="slidenum">
              <a:rPr lang="en-CA"/>
              <a:pPr>
                <a:defRPr/>
              </a:pPr>
              <a:t>‹#›</a:t>
            </a:fld>
            <a:endParaRPr lang="en-CA" dirty="0"/>
          </a:p>
        </p:txBody>
      </p:sp>
    </p:spTree>
    <p:extLst>
      <p:ext uri="{BB962C8B-B14F-4D97-AF65-F5344CB8AC3E}">
        <p14:creationId xmlns:p14="http://schemas.microsoft.com/office/powerpoint/2010/main" val="1186115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Slide Number Placeholder 5">
            <a:extLst>
              <a:ext uri="{FF2B5EF4-FFF2-40B4-BE49-F238E27FC236}">
                <a16:creationId xmlns:a16="http://schemas.microsoft.com/office/drawing/2014/main" id="{4E572DC8-DA37-4A6D-9502-A3B8783D20B8}"/>
              </a:ext>
            </a:extLst>
          </p:cNvPr>
          <p:cNvSpPr>
            <a:spLocks noGrp="1"/>
          </p:cNvSpPr>
          <p:nvPr>
            <p:ph type="sldNum" sz="quarter" idx="10"/>
          </p:nvPr>
        </p:nvSpPr>
        <p:spPr/>
        <p:txBody>
          <a:bodyPr/>
          <a:lstStyle>
            <a:lvl1pPr>
              <a:defRPr>
                <a:solidFill>
                  <a:schemeClr val="tx1"/>
                </a:solidFill>
              </a:defRPr>
            </a:lvl1pPr>
          </a:lstStyle>
          <a:p>
            <a:pPr>
              <a:defRPr/>
            </a:pPr>
            <a:fld id="{FE05D15C-C38F-4223-9E3D-8FBF2F39EA6E}" type="slidenum">
              <a:rPr lang="en-CA"/>
              <a:pPr>
                <a:defRPr/>
              </a:pPr>
              <a:t>‹#›</a:t>
            </a:fld>
            <a:endParaRPr lang="en-CA" dirty="0"/>
          </a:p>
        </p:txBody>
      </p:sp>
    </p:spTree>
    <p:extLst>
      <p:ext uri="{BB962C8B-B14F-4D97-AF65-F5344CB8AC3E}">
        <p14:creationId xmlns:p14="http://schemas.microsoft.com/office/powerpoint/2010/main" val="265418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Layout">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E4F12714-F0A7-46D7-97F8-E5DA9BBD9167}"/>
              </a:ext>
            </a:extLst>
          </p:cNvPr>
          <p:cNvSpPr/>
          <p:nvPr userDrawn="1"/>
        </p:nvSpPr>
        <p:spPr>
          <a:xfrm flipH="1">
            <a:off x="0" y="4292600"/>
            <a:ext cx="9144000" cy="2565400"/>
          </a:xfrm>
          <a:prstGeom prst="rtTriangl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6" descr="Triangles.eps">
            <a:extLst>
              <a:ext uri="{FF2B5EF4-FFF2-40B4-BE49-F238E27FC236}">
                <a16:creationId xmlns:a16="http://schemas.microsoft.com/office/drawing/2014/main" id="{D77F6D06-F58C-4D42-8D98-8FB1831D1AD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Triangle 4">
            <a:extLst>
              <a:ext uri="{FF2B5EF4-FFF2-40B4-BE49-F238E27FC236}">
                <a16:creationId xmlns:a16="http://schemas.microsoft.com/office/drawing/2014/main" id="{7F811696-8309-400E-A3A0-CB16A1039FB4}"/>
              </a:ext>
            </a:extLst>
          </p:cNvPr>
          <p:cNvSpPr/>
          <p:nvPr userDrawn="1"/>
        </p:nvSpPr>
        <p:spPr>
          <a:xfrm flipV="1">
            <a:off x="0" y="0"/>
            <a:ext cx="9144000" cy="2565400"/>
          </a:xfrm>
          <a:prstGeom prst="rtTriangl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ext Placeholder 5"/>
          <p:cNvSpPr>
            <a:spLocks noGrp="1"/>
          </p:cNvSpPr>
          <p:nvPr>
            <p:ph type="body" sz="quarter" idx="11"/>
          </p:nvPr>
        </p:nvSpPr>
        <p:spPr>
          <a:xfrm>
            <a:off x="1547813" y="1628775"/>
            <a:ext cx="5976937" cy="3744441"/>
          </a:xfrm>
        </p:spPr>
        <p:txBody>
          <a:bodyPr anchor="ctr">
            <a:normAutofit/>
          </a:bodyPr>
          <a:lstStyle>
            <a:lvl1pPr marL="0" indent="0" algn="ctr">
              <a:buNone/>
              <a:defRPr sz="4000" b="1" baseline="0">
                <a:solidFill>
                  <a:srgbClr val="FFFFFF"/>
                </a:solidFill>
                <a:latin typeface="Century Gothic"/>
                <a:cs typeface="Century Gothic"/>
              </a:defRPr>
            </a:lvl1pPr>
          </a:lstStyle>
          <a:p>
            <a:pPr lvl="0"/>
            <a:r>
              <a:rPr lang="en-US"/>
              <a:t>Edit Master text styles</a:t>
            </a:r>
          </a:p>
        </p:txBody>
      </p:sp>
    </p:spTree>
    <p:extLst>
      <p:ext uri="{BB962C8B-B14F-4D97-AF65-F5344CB8AC3E}">
        <p14:creationId xmlns:p14="http://schemas.microsoft.com/office/powerpoint/2010/main" val="144833457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Text">
    <p:spTree>
      <p:nvGrpSpPr>
        <p:cNvPr id="1" name=""/>
        <p:cNvGrpSpPr/>
        <p:nvPr/>
      </p:nvGrpSpPr>
      <p:grpSpPr>
        <a:xfrm>
          <a:off x="0" y="0"/>
          <a:ext cx="0" cy="0"/>
          <a:chOff x="0" y="0"/>
          <a:chExt cx="0" cy="0"/>
        </a:xfrm>
      </p:grpSpPr>
      <p:pic>
        <p:nvPicPr>
          <p:cNvPr id="4" name="Picture 4" descr="Triangles.eps">
            <a:extLst>
              <a:ext uri="{FF2B5EF4-FFF2-40B4-BE49-F238E27FC236}">
                <a16:creationId xmlns:a16="http://schemas.microsoft.com/office/drawing/2014/main" id="{0422CEF3-4F48-43CE-BF42-E186A3A8795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a:extLst>
              <a:ext uri="{FF2B5EF4-FFF2-40B4-BE49-F238E27FC236}">
                <a16:creationId xmlns:a16="http://schemas.microsoft.com/office/drawing/2014/main" id="{F151605A-693D-4D9B-982C-E35F90C09233}"/>
              </a:ext>
            </a:extLst>
          </p:cNvPr>
          <p:cNvSpPr/>
          <p:nvPr userDrawn="1"/>
        </p:nvSpPr>
        <p:spPr>
          <a:xfrm flipV="1">
            <a:off x="0" y="0"/>
            <a:ext cx="3924300" cy="115888"/>
          </a:xfrm>
          <a:prstGeom prst="rtTriangle">
            <a:avLst/>
          </a:prstGeom>
          <a:solidFill>
            <a:srgbClr val="1B30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457200" y="216000"/>
            <a:ext cx="8229600" cy="540000"/>
          </a:xfrm>
        </p:spPr>
        <p:txBody>
          <a:bodyPr>
            <a:noAutofit/>
          </a:bodyPr>
          <a:lstStyle>
            <a:lvl1pPr>
              <a:defRPr sz="2600" b="1" i="0" cap="none">
                <a:latin typeface="Century Gothic"/>
              </a:defRPr>
            </a:lvl1pPr>
          </a:lstStyle>
          <a:p>
            <a:r>
              <a:rPr lang="en-US"/>
              <a:t>Click to edit Master title style</a:t>
            </a:r>
            <a:endParaRPr lang="en-CA" dirty="0"/>
          </a:p>
        </p:txBody>
      </p:sp>
      <p:sp>
        <p:nvSpPr>
          <p:cNvPr id="5" name="Text Placeholder 2"/>
          <p:cNvSpPr>
            <a:spLocks noGrp="1"/>
          </p:cNvSpPr>
          <p:nvPr>
            <p:ph idx="1"/>
          </p:nvPr>
        </p:nvSpPr>
        <p:spPr>
          <a:xfrm>
            <a:off x="457200" y="908721"/>
            <a:ext cx="8229600" cy="5040560"/>
          </a:xfrm>
          <a:prstGeom prst="rect">
            <a:avLst/>
          </a:prstGeom>
        </p:spPr>
        <p:txBody>
          <a:bodyPr rtlCol="0">
            <a:normAutofit/>
          </a:bodyPr>
          <a:lstStyle>
            <a:lvl1pPr>
              <a:defRPr sz="2400" baseline="0">
                <a:latin typeface="Arial"/>
                <a:cs typeface="Arial"/>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a:t>Edit Master text styles</a:t>
            </a:r>
          </a:p>
        </p:txBody>
      </p:sp>
      <p:sp>
        <p:nvSpPr>
          <p:cNvPr id="7" name="Slide Number Placeholder 2">
            <a:extLst>
              <a:ext uri="{FF2B5EF4-FFF2-40B4-BE49-F238E27FC236}">
                <a16:creationId xmlns:a16="http://schemas.microsoft.com/office/drawing/2014/main" id="{6FA6E8E5-3729-4F0B-BD58-C47759B63373}"/>
              </a:ext>
            </a:extLst>
          </p:cNvPr>
          <p:cNvSpPr>
            <a:spLocks noGrp="1"/>
          </p:cNvSpPr>
          <p:nvPr>
            <p:ph type="sldNum" sz="quarter" idx="10"/>
          </p:nvPr>
        </p:nvSpPr>
        <p:spPr>
          <a:xfrm>
            <a:off x="8172450" y="6237288"/>
            <a:ext cx="503238" cy="365125"/>
          </a:xfrm>
        </p:spPr>
        <p:txBody>
          <a:bodyPr/>
          <a:lstStyle>
            <a:lvl1pPr algn="ctr">
              <a:defRPr/>
            </a:lvl1pPr>
          </a:lstStyle>
          <a:p>
            <a:pPr>
              <a:defRPr/>
            </a:pPr>
            <a:fld id="{5632B606-720B-4421-A81B-C4A023C69B28}" type="slidenum">
              <a:rPr lang="en-CA"/>
              <a:pPr>
                <a:defRPr/>
              </a:pPr>
              <a:t>‹#›</a:t>
            </a:fld>
            <a:endParaRPr lang="en-CA" dirty="0"/>
          </a:p>
        </p:txBody>
      </p:sp>
    </p:spTree>
    <p:extLst>
      <p:ext uri="{BB962C8B-B14F-4D97-AF65-F5344CB8AC3E}">
        <p14:creationId xmlns:p14="http://schemas.microsoft.com/office/powerpoint/2010/main" val="241336778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Text Reverse">
    <p:spTree>
      <p:nvGrpSpPr>
        <p:cNvPr id="1" name=""/>
        <p:cNvGrpSpPr/>
        <p:nvPr/>
      </p:nvGrpSpPr>
      <p:grpSpPr>
        <a:xfrm>
          <a:off x="0" y="0"/>
          <a:ext cx="0" cy="0"/>
          <a:chOff x="0" y="0"/>
          <a:chExt cx="0" cy="0"/>
        </a:xfrm>
      </p:grpSpPr>
      <p:pic>
        <p:nvPicPr>
          <p:cNvPr id="4" name="Picture 4" descr="Triangles.eps">
            <a:extLst>
              <a:ext uri="{FF2B5EF4-FFF2-40B4-BE49-F238E27FC236}">
                <a16:creationId xmlns:a16="http://schemas.microsoft.com/office/drawing/2014/main" id="{0ABF48EB-69D6-4EB8-84BD-6178714FEBA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a:extLst>
              <a:ext uri="{FF2B5EF4-FFF2-40B4-BE49-F238E27FC236}">
                <a16:creationId xmlns:a16="http://schemas.microsoft.com/office/drawing/2014/main" id="{8FA64F3B-3870-4CAC-B076-350920EE0DED}"/>
              </a:ext>
            </a:extLst>
          </p:cNvPr>
          <p:cNvSpPr/>
          <p:nvPr userDrawn="1"/>
        </p:nvSpPr>
        <p:spPr>
          <a:xfrm flipV="1">
            <a:off x="0" y="0"/>
            <a:ext cx="3924300" cy="115888"/>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457200" y="216000"/>
            <a:ext cx="8229600" cy="540000"/>
          </a:xfrm>
        </p:spPr>
        <p:txBody>
          <a:bodyPr>
            <a:noAutofit/>
          </a:bodyPr>
          <a:lstStyle>
            <a:lvl1pPr>
              <a:defRPr sz="2600" b="1" i="0"/>
            </a:lvl1pPr>
          </a:lstStyle>
          <a:p>
            <a:r>
              <a:rPr lang="en-US"/>
              <a:t>Click to edit Master title style</a:t>
            </a:r>
            <a:endParaRPr lang="en-CA" dirty="0"/>
          </a:p>
        </p:txBody>
      </p:sp>
      <p:sp>
        <p:nvSpPr>
          <p:cNvPr id="5" name="Text Placeholder 2"/>
          <p:cNvSpPr>
            <a:spLocks noGrp="1"/>
          </p:cNvSpPr>
          <p:nvPr>
            <p:ph idx="1"/>
          </p:nvPr>
        </p:nvSpPr>
        <p:spPr>
          <a:xfrm>
            <a:off x="457200" y="908720"/>
            <a:ext cx="8229600" cy="5040561"/>
          </a:xfrm>
          <a:prstGeom prst="rect">
            <a:avLst/>
          </a:prstGeom>
        </p:spPr>
        <p:txBody>
          <a:bodyPr rtlCol="0">
            <a:normAutofit/>
          </a:bodyPr>
          <a:lstStyle>
            <a:lvl1pPr>
              <a:defRPr sz="2400" baseline="0">
                <a:solidFill>
                  <a:schemeClr val="tx1">
                    <a:lumMod val="85000"/>
                  </a:schemeClr>
                </a:solidFill>
                <a:latin typeface="Arial"/>
                <a:cs typeface="Arial"/>
              </a:defRPr>
            </a:lvl1pPr>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a:t>Edit Master text styles</a:t>
            </a:r>
          </a:p>
        </p:txBody>
      </p:sp>
      <p:sp>
        <p:nvSpPr>
          <p:cNvPr id="7" name="Slide Number Placeholder 2">
            <a:extLst>
              <a:ext uri="{FF2B5EF4-FFF2-40B4-BE49-F238E27FC236}">
                <a16:creationId xmlns:a16="http://schemas.microsoft.com/office/drawing/2014/main" id="{D529E0DE-45CC-4BB7-940E-F736C5E8DF9C}"/>
              </a:ext>
            </a:extLst>
          </p:cNvPr>
          <p:cNvSpPr>
            <a:spLocks noGrp="1"/>
          </p:cNvSpPr>
          <p:nvPr>
            <p:ph type="sldNum" sz="quarter" idx="10"/>
          </p:nvPr>
        </p:nvSpPr>
        <p:spPr>
          <a:xfrm>
            <a:off x="8172450" y="6237288"/>
            <a:ext cx="503238" cy="365125"/>
          </a:xfrm>
        </p:spPr>
        <p:txBody>
          <a:bodyPr/>
          <a:lstStyle>
            <a:lvl1pPr algn="ctr">
              <a:defRPr/>
            </a:lvl1pPr>
          </a:lstStyle>
          <a:p>
            <a:pPr>
              <a:defRPr/>
            </a:pPr>
            <a:fld id="{7286340F-808C-4DF9-9443-5DF494E1EA4E}" type="slidenum">
              <a:rPr lang="en-CA"/>
              <a:pPr>
                <a:defRPr/>
              </a:pPr>
              <a:t>‹#›</a:t>
            </a:fld>
            <a:endParaRPr lang="en-CA" dirty="0"/>
          </a:p>
        </p:txBody>
      </p:sp>
    </p:spTree>
    <p:extLst>
      <p:ext uri="{BB962C8B-B14F-4D97-AF65-F5344CB8AC3E}">
        <p14:creationId xmlns:p14="http://schemas.microsoft.com/office/powerpoint/2010/main" val="236153309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Text">
    <p:spTree>
      <p:nvGrpSpPr>
        <p:cNvPr id="1" name=""/>
        <p:cNvGrpSpPr/>
        <p:nvPr/>
      </p:nvGrpSpPr>
      <p:grpSpPr>
        <a:xfrm>
          <a:off x="0" y="0"/>
          <a:ext cx="0" cy="0"/>
          <a:chOff x="0" y="0"/>
          <a:chExt cx="0" cy="0"/>
        </a:xfrm>
      </p:grpSpPr>
      <p:pic>
        <p:nvPicPr>
          <p:cNvPr id="6" name="Picture 4" descr="Triangles.eps">
            <a:extLst>
              <a:ext uri="{FF2B5EF4-FFF2-40B4-BE49-F238E27FC236}">
                <a16:creationId xmlns:a16="http://schemas.microsoft.com/office/drawing/2014/main" id="{84CC08AE-C7CD-4A09-845D-559EB0D2C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Triangle 7">
            <a:extLst>
              <a:ext uri="{FF2B5EF4-FFF2-40B4-BE49-F238E27FC236}">
                <a16:creationId xmlns:a16="http://schemas.microsoft.com/office/drawing/2014/main" id="{152DBFF0-BFC9-4E74-939C-2144E3D60935}"/>
              </a:ext>
            </a:extLst>
          </p:cNvPr>
          <p:cNvSpPr/>
          <p:nvPr userDrawn="1"/>
        </p:nvSpPr>
        <p:spPr>
          <a:xfrm flipV="1">
            <a:off x="0" y="0"/>
            <a:ext cx="3924300" cy="115888"/>
          </a:xfrm>
          <a:prstGeom prst="rtTriangle">
            <a:avLst/>
          </a:prstGeom>
          <a:solidFill>
            <a:srgbClr val="1B30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457200" y="216000"/>
            <a:ext cx="8229600" cy="540000"/>
          </a:xfrm>
        </p:spPr>
        <p:txBody>
          <a:bodyPr/>
          <a:lstStyle>
            <a:lvl1pPr>
              <a:defRPr b="1" i="0"/>
            </a:lvl1pPr>
          </a:lstStyle>
          <a:p>
            <a:r>
              <a:rPr lang="en-US"/>
              <a:t>Click to edit Master title style</a:t>
            </a:r>
            <a:endParaRPr lang="en-US" dirty="0"/>
          </a:p>
        </p:txBody>
      </p:sp>
      <p:sp>
        <p:nvSpPr>
          <p:cNvPr id="5" name="Text Placeholder 4"/>
          <p:cNvSpPr>
            <a:spLocks noGrp="1"/>
          </p:cNvSpPr>
          <p:nvPr>
            <p:ph type="body" sz="quarter" idx="11"/>
          </p:nvPr>
        </p:nvSpPr>
        <p:spPr>
          <a:xfrm>
            <a:off x="457200" y="764704"/>
            <a:ext cx="8229600" cy="287486"/>
          </a:xfrm>
        </p:spPr>
        <p:txBody>
          <a:bodyPr>
            <a:noAutofit/>
          </a:bodyPr>
          <a:lstStyle>
            <a:lvl1pPr marL="0" indent="0">
              <a:buNone/>
              <a:defRPr sz="1400" b="1" i="0" cap="none">
                <a:solidFill>
                  <a:srgbClr val="808080"/>
                </a:solidFill>
              </a:defRPr>
            </a:lvl1pPr>
          </a:lstStyle>
          <a:p>
            <a:pPr lvl="0"/>
            <a:r>
              <a:rPr lang="en-US"/>
              <a:t>Edit Master text styles</a:t>
            </a:r>
          </a:p>
        </p:txBody>
      </p:sp>
      <p:sp>
        <p:nvSpPr>
          <p:cNvPr id="7" name="Content Placeholder 6"/>
          <p:cNvSpPr>
            <a:spLocks noGrp="1"/>
          </p:cNvSpPr>
          <p:nvPr>
            <p:ph sz="quarter" idx="12"/>
          </p:nvPr>
        </p:nvSpPr>
        <p:spPr>
          <a:xfrm>
            <a:off x="457200" y="1268760"/>
            <a:ext cx="8229600" cy="468119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CA" dirty="0"/>
              <a:t>Click to edit Master text styles</a:t>
            </a:r>
          </a:p>
          <a:p>
            <a:pPr lvl="1"/>
            <a:r>
              <a:rPr lang="en-CA" dirty="0"/>
              <a:t>Second level</a:t>
            </a:r>
          </a:p>
          <a:p>
            <a:pPr lvl="2"/>
            <a:r>
              <a:rPr lang="en-CA" dirty="0"/>
              <a:t>Third level</a:t>
            </a:r>
          </a:p>
        </p:txBody>
      </p:sp>
      <p:sp>
        <p:nvSpPr>
          <p:cNvPr id="9" name="Slide Number Placeholder 2">
            <a:extLst>
              <a:ext uri="{FF2B5EF4-FFF2-40B4-BE49-F238E27FC236}">
                <a16:creationId xmlns:a16="http://schemas.microsoft.com/office/drawing/2014/main" id="{42817144-740F-495E-BCB7-4E234C41524A}"/>
              </a:ext>
            </a:extLst>
          </p:cNvPr>
          <p:cNvSpPr>
            <a:spLocks noGrp="1"/>
          </p:cNvSpPr>
          <p:nvPr>
            <p:ph type="sldNum" sz="quarter" idx="13"/>
          </p:nvPr>
        </p:nvSpPr>
        <p:spPr>
          <a:xfrm>
            <a:off x="8172450" y="6237288"/>
            <a:ext cx="503238" cy="365125"/>
          </a:xfrm>
        </p:spPr>
        <p:txBody>
          <a:bodyPr/>
          <a:lstStyle>
            <a:lvl1pPr algn="ctr">
              <a:defRPr/>
            </a:lvl1pPr>
          </a:lstStyle>
          <a:p>
            <a:pPr>
              <a:defRPr/>
            </a:pPr>
            <a:fld id="{D9E0638F-7850-4A4C-AA9C-BDAB306554FF}" type="slidenum">
              <a:rPr lang="en-CA"/>
              <a:pPr>
                <a:defRPr/>
              </a:pPr>
              <a:t>‹#›</a:t>
            </a:fld>
            <a:endParaRPr lang="en-CA" dirty="0"/>
          </a:p>
        </p:txBody>
      </p:sp>
    </p:spTree>
    <p:extLst>
      <p:ext uri="{BB962C8B-B14F-4D97-AF65-F5344CB8AC3E}">
        <p14:creationId xmlns:p14="http://schemas.microsoft.com/office/powerpoint/2010/main" val="1566404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4" descr="Triangles.eps">
            <a:extLst>
              <a:ext uri="{FF2B5EF4-FFF2-40B4-BE49-F238E27FC236}">
                <a16:creationId xmlns:a16="http://schemas.microsoft.com/office/drawing/2014/main" id="{209D852D-439B-45C4-884F-DD286306DD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Triangle 3">
            <a:extLst>
              <a:ext uri="{FF2B5EF4-FFF2-40B4-BE49-F238E27FC236}">
                <a16:creationId xmlns:a16="http://schemas.microsoft.com/office/drawing/2014/main" id="{D117F0B4-B16C-49A5-9924-0EC0E5FCFC2E}"/>
              </a:ext>
            </a:extLst>
          </p:cNvPr>
          <p:cNvSpPr/>
          <p:nvPr userDrawn="1"/>
        </p:nvSpPr>
        <p:spPr>
          <a:xfrm flipV="1">
            <a:off x="0" y="0"/>
            <a:ext cx="3924300" cy="115888"/>
          </a:xfrm>
          <a:prstGeom prst="rtTriangle">
            <a:avLst/>
          </a:prstGeom>
          <a:solidFill>
            <a:srgbClr val="1B30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2">
            <a:extLst>
              <a:ext uri="{FF2B5EF4-FFF2-40B4-BE49-F238E27FC236}">
                <a16:creationId xmlns:a16="http://schemas.microsoft.com/office/drawing/2014/main" id="{F24AC28C-61C7-4637-8B3D-CAFF4A8D6A3C}"/>
              </a:ext>
            </a:extLst>
          </p:cNvPr>
          <p:cNvSpPr>
            <a:spLocks noGrp="1"/>
          </p:cNvSpPr>
          <p:nvPr>
            <p:ph type="sldNum" sz="quarter" idx="10"/>
          </p:nvPr>
        </p:nvSpPr>
        <p:spPr>
          <a:xfrm>
            <a:off x="8172450" y="6237288"/>
            <a:ext cx="503238" cy="365125"/>
          </a:xfrm>
        </p:spPr>
        <p:txBody>
          <a:bodyPr/>
          <a:lstStyle>
            <a:lvl1pPr algn="ctr">
              <a:defRPr/>
            </a:lvl1pPr>
          </a:lstStyle>
          <a:p>
            <a:pPr>
              <a:defRPr/>
            </a:pPr>
            <a:fld id="{D95DC394-71B0-4921-92A0-1340F5CF67F1}" type="slidenum">
              <a:rPr lang="en-CA"/>
              <a:pPr>
                <a:defRPr/>
              </a:pPr>
              <a:t>‹#›</a:t>
            </a:fld>
            <a:endParaRPr lang="en-CA" dirty="0"/>
          </a:p>
        </p:txBody>
      </p:sp>
    </p:spTree>
    <p:extLst>
      <p:ext uri="{BB962C8B-B14F-4D97-AF65-F5344CB8AC3E}">
        <p14:creationId xmlns:p14="http://schemas.microsoft.com/office/powerpoint/2010/main" val="38098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D2452EFB-440D-491B-A63C-A6EF6CF0BE38}"/>
              </a:ext>
            </a:extLst>
          </p:cNvPr>
          <p:cNvSpPr/>
          <p:nvPr userDrawn="1"/>
        </p:nvSpPr>
        <p:spPr>
          <a:xfrm flipH="1">
            <a:off x="468313" y="1052513"/>
            <a:ext cx="3959225" cy="360362"/>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ight Triangle 9">
            <a:extLst>
              <a:ext uri="{FF2B5EF4-FFF2-40B4-BE49-F238E27FC236}">
                <a16:creationId xmlns:a16="http://schemas.microsoft.com/office/drawing/2014/main" id="{B234B3A3-BB70-4BFB-AB5B-75DBEE7599BF}"/>
              </a:ext>
            </a:extLst>
          </p:cNvPr>
          <p:cNvSpPr/>
          <p:nvPr userDrawn="1"/>
        </p:nvSpPr>
        <p:spPr>
          <a:xfrm flipH="1">
            <a:off x="4716463" y="1052513"/>
            <a:ext cx="3959225" cy="360362"/>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7" descr="Triangles.eps">
            <a:extLst>
              <a:ext uri="{FF2B5EF4-FFF2-40B4-BE49-F238E27FC236}">
                <a16:creationId xmlns:a16="http://schemas.microsoft.com/office/drawing/2014/main" id="{629D8C9B-E0E6-4A78-A5A0-41A69A036E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Triangle 12">
            <a:extLst>
              <a:ext uri="{FF2B5EF4-FFF2-40B4-BE49-F238E27FC236}">
                <a16:creationId xmlns:a16="http://schemas.microsoft.com/office/drawing/2014/main" id="{48931A93-47A4-45F3-99ED-3A3FCF69708A}"/>
              </a:ext>
            </a:extLst>
          </p:cNvPr>
          <p:cNvSpPr/>
          <p:nvPr userDrawn="1"/>
        </p:nvSpPr>
        <p:spPr>
          <a:xfrm flipV="1">
            <a:off x="0" y="0"/>
            <a:ext cx="3924300" cy="115888"/>
          </a:xfrm>
          <a:prstGeom prst="rtTriangle">
            <a:avLst/>
          </a:prstGeom>
          <a:solidFill>
            <a:srgbClr val="1B30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xt Placeholder 6"/>
          <p:cNvSpPr>
            <a:spLocks noGrp="1"/>
          </p:cNvSpPr>
          <p:nvPr>
            <p:ph type="body" sz="quarter" idx="12"/>
          </p:nvPr>
        </p:nvSpPr>
        <p:spPr>
          <a:xfrm>
            <a:off x="4716463" y="1052736"/>
            <a:ext cx="3959225" cy="360000"/>
          </a:xfrm>
          <a:solidFill>
            <a:srgbClr val="1B3061">
              <a:alpha val="89000"/>
            </a:srgbClr>
          </a:solidFill>
        </p:spPr>
        <p:txBody>
          <a:bodyPr anchor="ctr">
            <a:normAutofit/>
          </a:bodyPr>
          <a:lstStyle>
            <a:lvl1pPr marL="0" indent="0" algn="ctr">
              <a:buNone/>
              <a:defRPr sz="1600" b="1" i="0" cap="none">
                <a:solidFill>
                  <a:srgbClr val="FFFFFF"/>
                </a:solidFill>
                <a:latin typeface="Century Gothic"/>
                <a:cs typeface="Century Gothic"/>
              </a:defRPr>
            </a:lvl1pPr>
          </a:lstStyle>
          <a:p>
            <a:pPr lvl="0"/>
            <a:r>
              <a:rPr lang="en-US"/>
              <a:t>Edit Master text styles</a:t>
            </a:r>
          </a:p>
        </p:txBody>
      </p:sp>
      <p:sp>
        <p:nvSpPr>
          <p:cNvPr id="5" name="Text Placeholder 4"/>
          <p:cNvSpPr>
            <a:spLocks noGrp="1"/>
          </p:cNvSpPr>
          <p:nvPr>
            <p:ph type="body" sz="quarter" idx="11"/>
          </p:nvPr>
        </p:nvSpPr>
        <p:spPr>
          <a:xfrm>
            <a:off x="468313" y="1052736"/>
            <a:ext cx="3959225" cy="360000"/>
          </a:xfrm>
          <a:solidFill>
            <a:srgbClr val="1B3061">
              <a:alpha val="89000"/>
            </a:srgbClr>
          </a:solidFill>
        </p:spPr>
        <p:txBody>
          <a:bodyPr anchor="ctr">
            <a:normAutofit/>
          </a:bodyPr>
          <a:lstStyle>
            <a:lvl1pPr marL="0" indent="0" algn="ctr">
              <a:buNone/>
              <a:defRPr sz="1600" b="1" i="0" cap="none">
                <a:solidFill>
                  <a:srgbClr val="FFFFFF"/>
                </a:solidFill>
                <a:latin typeface="Century Gothic"/>
                <a:cs typeface="Century Gothic"/>
              </a:defRPr>
            </a:lvl1pPr>
          </a:lstStyle>
          <a:p>
            <a:pPr lvl="0"/>
            <a:r>
              <a:rPr lang="en-US"/>
              <a:t>Edit Master text styles</a:t>
            </a:r>
          </a:p>
        </p:txBody>
      </p:sp>
      <p:sp>
        <p:nvSpPr>
          <p:cNvPr id="2" name="Title 1"/>
          <p:cNvSpPr>
            <a:spLocks noGrp="1"/>
          </p:cNvSpPr>
          <p:nvPr>
            <p:ph type="title"/>
          </p:nvPr>
        </p:nvSpPr>
        <p:spPr>
          <a:xfrm>
            <a:off x="457200" y="216000"/>
            <a:ext cx="8229600" cy="540000"/>
          </a:xfrm>
        </p:spPr>
        <p:txBody>
          <a:bodyPr/>
          <a:lstStyle>
            <a:lvl1pPr>
              <a:defRPr b="1" i="0"/>
            </a:lvl1pPr>
          </a:lstStyle>
          <a:p>
            <a:r>
              <a:rPr lang="en-US"/>
              <a:t>Click to edit Master title style</a:t>
            </a:r>
            <a:endParaRPr lang="en-US" dirty="0"/>
          </a:p>
        </p:txBody>
      </p:sp>
      <p:sp>
        <p:nvSpPr>
          <p:cNvPr id="9" name="Content Placeholder 8"/>
          <p:cNvSpPr>
            <a:spLocks noGrp="1"/>
          </p:cNvSpPr>
          <p:nvPr>
            <p:ph sz="quarter" idx="13"/>
          </p:nvPr>
        </p:nvSpPr>
        <p:spPr>
          <a:xfrm>
            <a:off x="468313" y="1484784"/>
            <a:ext cx="3959225" cy="4320480"/>
          </a:xfrm>
        </p:spPr>
        <p:txBody>
          <a:bodyPr lIns="108000"/>
          <a:lstStyle>
            <a:lvl1pPr>
              <a:defRPr sz="2000"/>
            </a:lvl1pPr>
            <a:lvl2pPr>
              <a:defRPr sz="1600"/>
            </a:lvl2pPr>
            <a:lvl3pPr>
              <a:defRPr sz="1200"/>
            </a:lvl3pPr>
          </a:lstStyle>
          <a:p>
            <a:pPr lvl="0"/>
            <a:r>
              <a:rPr lang="en-CA" dirty="0"/>
              <a:t>Click to edit Master text styles</a:t>
            </a:r>
          </a:p>
          <a:p>
            <a:pPr lvl="1"/>
            <a:r>
              <a:rPr lang="en-CA" dirty="0"/>
              <a:t>Second level</a:t>
            </a:r>
          </a:p>
          <a:p>
            <a:pPr lvl="2"/>
            <a:r>
              <a:rPr lang="en-CA" dirty="0"/>
              <a:t>Third level</a:t>
            </a:r>
          </a:p>
        </p:txBody>
      </p:sp>
      <p:sp>
        <p:nvSpPr>
          <p:cNvPr id="11" name="Content Placeholder 10"/>
          <p:cNvSpPr>
            <a:spLocks noGrp="1"/>
          </p:cNvSpPr>
          <p:nvPr>
            <p:ph sz="quarter" idx="14"/>
          </p:nvPr>
        </p:nvSpPr>
        <p:spPr>
          <a:xfrm>
            <a:off x="4716463" y="1479818"/>
            <a:ext cx="3959225" cy="4325445"/>
          </a:xfrm>
        </p:spPr>
        <p:txBody>
          <a:bodyPr lIns="108000"/>
          <a:lstStyle>
            <a:lvl1pPr>
              <a:defRPr sz="2000"/>
            </a:lvl1pPr>
            <a:lvl2pPr>
              <a:defRPr sz="1600"/>
            </a:lvl2pPr>
            <a:lvl3pPr>
              <a:defRPr sz="1200"/>
            </a:lvl3pPr>
          </a:lstStyle>
          <a:p>
            <a:pPr lvl="0"/>
            <a:r>
              <a:rPr lang="en-CA" dirty="0"/>
              <a:t>Click to edit Master text styles</a:t>
            </a:r>
          </a:p>
          <a:p>
            <a:pPr lvl="1"/>
            <a:r>
              <a:rPr lang="en-CA" dirty="0"/>
              <a:t>Second level</a:t>
            </a:r>
          </a:p>
          <a:p>
            <a:pPr lvl="2"/>
            <a:r>
              <a:rPr lang="en-CA" dirty="0"/>
              <a:t>Third level</a:t>
            </a:r>
          </a:p>
        </p:txBody>
      </p:sp>
      <p:sp>
        <p:nvSpPr>
          <p:cNvPr id="14" name="Slide Number Placeholder 2">
            <a:extLst>
              <a:ext uri="{FF2B5EF4-FFF2-40B4-BE49-F238E27FC236}">
                <a16:creationId xmlns:a16="http://schemas.microsoft.com/office/drawing/2014/main" id="{CD109DB9-818C-4AE7-AE80-48922495BFB1}"/>
              </a:ext>
            </a:extLst>
          </p:cNvPr>
          <p:cNvSpPr>
            <a:spLocks noGrp="1"/>
          </p:cNvSpPr>
          <p:nvPr>
            <p:ph type="sldNum" sz="quarter" idx="15"/>
          </p:nvPr>
        </p:nvSpPr>
        <p:spPr>
          <a:xfrm>
            <a:off x="8172450" y="6237288"/>
            <a:ext cx="503238" cy="365125"/>
          </a:xfrm>
        </p:spPr>
        <p:txBody>
          <a:bodyPr/>
          <a:lstStyle>
            <a:lvl1pPr algn="ctr">
              <a:defRPr/>
            </a:lvl1pPr>
          </a:lstStyle>
          <a:p>
            <a:pPr>
              <a:defRPr/>
            </a:pPr>
            <a:fld id="{F02DA881-88E0-4E88-B46E-FBC594554053}" type="slidenum">
              <a:rPr lang="en-CA"/>
              <a:pPr>
                <a:defRPr/>
              </a:pPr>
              <a:t>‹#›</a:t>
            </a:fld>
            <a:endParaRPr lang="en-CA" dirty="0"/>
          </a:p>
        </p:txBody>
      </p:sp>
    </p:spTree>
    <p:extLst>
      <p:ext uri="{BB962C8B-B14F-4D97-AF65-F5344CB8AC3E}">
        <p14:creationId xmlns:p14="http://schemas.microsoft.com/office/powerpoint/2010/main" val="2289828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Block Layout">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C65D439E-5CB2-4A5E-A2A5-875332F34E77}"/>
              </a:ext>
            </a:extLst>
          </p:cNvPr>
          <p:cNvSpPr/>
          <p:nvPr userDrawn="1"/>
        </p:nvSpPr>
        <p:spPr>
          <a:xfrm flipH="1">
            <a:off x="468313" y="3644900"/>
            <a:ext cx="3959225" cy="360363"/>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ight Triangle 11">
            <a:extLst>
              <a:ext uri="{FF2B5EF4-FFF2-40B4-BE49-F238E27FC236}">
                <a16:creationId xmlns:a16="http://schemas.microsoft.com/office/drawing/2014/main" id="{9E89A32D-780E-479D-9C06-E769B59FF965}"/>
              </a:ext>
            </a:extLst>
          </p:cNvPr>
          <p:cNvSpPr/>
          <p:nvPr userDrawn="1"/>
        </p:nvSpPr>
        <p:spPr>
          <a:xfrm flipH="1">
            <a:off x="4716463" y="3644900"/>
            <a:ext cx="3959225" cy="360363"/>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ight Triangle 16">
            <a:extLst>
              <a:ext uri="{FF2B5EF4-FFF2-40B4-BE49-F238E27FC236}">
                <a16:creationId xmlns:a16="http://schemas.microsoft.com/office/drawing/2014/main" id="{96525C62-5A65-482C-B940-54BEB1F223E4}"/>
              </a:ext>
            </a:extLst>
          </p:cNvPr>
          <p:cNvSpPr/>
          <p:nvPr userDrawn="1"/>
        </p:nvSpPr>
        <p:spPr>
          <a:xfrm flipH="1">
            <a:off x="468313" y="1052513"/>
            <a:ext cx="3959225" cy="360362"/>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ight Triangle 17">
            <a:extLst>
              <a:ext uri="{FF2B5EF4-FFF2-40B4-BE49-F238E27FC236}">
                <a16:creationId xmlns:a16="http://schemas.microsoft.com/office/drawing/2014/main" id="{15CB55F8-EF6F-4574-8274-99E079D9C123}"/>
              </a:ext>
            </a:extLst>
          </p:cNvPr>
          <p:cNvSpPr/>
          <p:nvPr userDrawn="1"/>
        </p:nvSpPr>
        <p:spPr>
          <a:xfrm flipH="1">
            <a:off x="4716463" y="1052513"/>
            <a:ext cx="3959225" cy="360362"/>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9" name="Picture 9" descr="Triangles.eps">
            <a:extLst>
              <a:ext uri="{FF2B5EF4-FFF2-40B4-BE49-F238E27FC236}">
                <a16:creationId xmlns:a16="http://schemas.microsoft.com/office/drawing/2014/main" id="{FCBE47CD-AAE5-4BC7-8BA6-300C7A736F0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ight Triangle 19">
            <a:extLst>
              <a:ext uri="{FF2B5EF4-FFF2-40B4-BE49-F238E27FC236}">
                <a16:creationId xmlns:a16="http://schemas.microsoft.com/office/drawing/2014/main" id="{0BA64473-EF30-4A52-AF1C-CB07DBEEDCCF}"/>
              </a:ext>
            </a:extLst>
          </p:cNvPr>
          <p:cNvSpPr/>
          <p:nvPr userDrawn="1"/>
        </p:nvSpPr>
        <p:spPr>
          <a:xfrm flipV="1">
            <a:off x="0" y="0"/>
            <a:ext cx="3924300" cy="115888"/>
          </a:xfrm>
          <a:prstGeom prst="rtTriangle">
            <a:avLst/>
          </a:prstGeom>
          <a:solidFill>
            <a:srgbClr val="1B30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Text Placeholder 4"/>
          <p:cNvSpPr>
            <a:spLocks noGrp="1"/>
          </p:cNvSpPr>
          <p:nvPr>
            <p:ph type="body" sz="quarter" idx="15"/>
          </p:nvPr>
        </p:nvSpPr>
        <p:spPr>
          <a:xfrm>
            <a:off x="467544" y="3645024"/>
            <a:ext cx="3959225" cy="360238"/>
          </a:xfrm>
          <a:solidFill>
            <a:srgbClr val="1B3061">
              <a:alpha val="88000"/>
            </a:srgbClr>
          </a:solidFill>
        </p:spPr>
        <p:txBody>
          <a:bodyPr anchor="ctr">
            <a:noAutofit/>
          </a:bodyPr>
          <a:lstStyle>
            <a:lvl1pPr marL="0" indent="0" algn="ctr">
              <a:buNone/>
              <a:defRPr sz="1600" b="1" i="0" cap="none">
                <a:solidFill>
                  <a:schemeClr val="bg1"/>
                </a:solidFill>
                <a:latin typeface="Centur Gothic"/>
                <a:cs typeface="Centur Gothic"/>
              </a:defRPr>
            </a:lvl1pPr>
          </a:lstStyle>
          <a:p>
            <a:pPr lvl="0"/>
            <a:r>
              <a:rPr lang="en-US"/>
              <a:t>Edit Master text styles</a:t>
            </a:r>
          </a:p>
        </p:txBody>
      </p:sp>
      <p:sp>
        <p:nvSpPr>
          <p:cNvPr id="14" name="Text Placeholder 6"/>
          <p:cNvSpPr>
            <a:spLocks noGrp="1"/>
          </p:cNvSpPr>
          <p:nvPr>
            <p:ph type="body" sz="quarter" idx="16"/>
          </p:nvPr>
        </p:nvSpPr>
        <p:spPr>
          <a:xfrm>
            <a:off x="4715694" y="3645024"/>
            <a:ext cx="3959225" cy="360238"/>
          </a:xfrm>
          <a:solidFill>
            <a:srgbClr val="1B3061">
              <a:alpha val="88000"/>
            </a:srgbClr>
          </a:solidFill>
        </p:spPr>
        <p:txBody>
          <a:bodyPr anchor="ctr">
            <a:noAutofit/>
          </a:bodyPr>
          <a:lstStyle>
            <a:lvl1pPr marL="0" indent="0" algn="ctr">
              <a:buNone/>
              <a:defRPr sz="1600" b="1" i="0" cap="none">
                <a:solidFill>
                  <a:schemeClr val="bg1"/>
                </a:solidFill>
                <a:latin typeface="Centur Gothic"/>
                <a:cs typeface="Centur Gothic"/>
              </a:defRPr>
            </a:lvl1pPr>
          </a:lstStyle>
          <a:p>
            <a:pPr lvl="0"/>
            <a:r>
              <a:rPr lang="en-US"/>
              <a:t>Edit Master text styles</a:t>
            </a:r>
          </a:p>
        </p:txBody>
      </p:sp>
      <p:sp>
        <p:nvSpPr>
          <p:cNvPr id="7" name="Text Placeholder 4"/>
          <p:cNvSpPr>
            <a:spLocks noGrp="1"/>
          </p:cNvSpPr>
          <p:nvPr>
            <p:ph type="body" sz="quarter" idx="11"/>
          </p:nvPr>
        </p:nvSpPr>
        <p:spPr>
          <a:xfrm>
            <a:off x="468313" y="1052736"/>
            <a:ext cx="3959225" cy="360238"/>
          </a:xfrm>
          <a:solidFill>
            <a:srgbClr val="1B3061">
              <a:alpha val="88000"/>
            </a:srgbClr>
          </a:solidFill>
        </p:spPr>
        <p:txBody>
          <a:bodyPr anchor="ctr">
            <a:noAutofit/>
          </a:bodyPr>
          <a:lstStyle>
            <a:lvl1pPr marL="0" indent="0" algn="ctr">
              <a:buNone/>
              <a:defRPr sz="1600" b="1" i="0" cap="none">
                <a:solidFill>
                  <a:schemeClr val="bg1"/>
                </a:solidFill>
                <a:latin typeface="Centur Gothic"/>
                <a:cs typeface="Centur Gothic"/>
              </a:defRPr>
            </a:lvl1pPr>
          </a:lstStyle>
          <a:p>
            <a:pPr lvl="0"/>
            <a:r>
              <a:rPr lang="en-US"/>
              <a:t>Edit Master text styles</a:t>
            </a:r>
          </a:p>
        </p:txBody>
      </p:sp>
      <p:sp>
        <p:nvSpPr>
          <p:cNvPr id="8" name="Text Placeholder 6"/>
          <p:cNvSpPr>
            <a:spLocks noGrp="1"/>
          </p:cNvSpPr>
          <p:nvPr>
            <p:ph type="body" sz="quarter" idx="12"/>
          </p:nvPr>
        </p:nvSpPr>
        <p:spPr>
          <a:xfrm>
            <a:off x="4716463" y="1052736"/>
            <a:ext cx="3959225" cy="360238"/>
          </a:xfrm>
          <a:solidFill>
            <a:srgbClr val="1B3061">
              <a:alpha val="88000"/>
            </a:srgbClr>
          </a:solidFill>
        </p:spPr>
        <p:txBody>
          <a:bodyPr anchor="ctr">
            <a:noAutofit/>
          </a:bodyPr>
          <a:lstStyle>
            <a:lvl1pPr marL="0" indent="0" algn="ctr">
              <a:buNone/>
              <a:defRPr sz="1600" b="1" i="0" cap="none">
                <a:solidFill>
                  <a:schemeClr val="bg1"/>
                </a:solidFill>
                <a:latin typeface="Centur Gothic"/>
                <a:cs typeface="Centur Gothic"/>
              </a:defRPr>
            </a:lvl1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468313" y="1489749"/>
            <a:ext cx="3959225" cy="1944216"/>
          </a:xfrm>
        </p:spPr>
        <p:txBody>
          <a:bodyPr lIns="108000">
            <a:normAutofit/>
          </a:bodyPr>
          <a:lstStyle>
            <a:lvl1pPr marL="0" indent="0">
              <a:buNone/>
              <a:defRPr sz="1800"/>
            </a:lvl1pPr>
          </a:lstStyle>
          <a:p>
            <a:pPr lvl="0"/>
            <a:r>
              <a:rPr lang="en-CA" dirty="0"/>
              <a:t>Click to edit Master text styles</a:t>
            </a:r>
          </a:p>
        </p:txBody>
      </p:sp>
      <p:sp>
        <p:nvSpPr>
          <p:cNvPr id="10" name="Content Placeholder 10"/>
          <p:cNvSpPr>
            <a:spLocks noGrp="1"/>
          </p:cNvSpPr>
          <p:nvPr>
            <p:ph sz="quarter" idx="14"/>
          </p:nvPr>
        </p:nvSpPr>
        <p:spPr>
          <a:xfrm>
            <a:off x="4716463" y="1484784"/>
            <a:ext cx="3959225" cy="1949182"/>
          </a:xfrm>
        </p:spPr>
        <p:txBody>
          <a:bodyPr lIns="108000">
            <a:normAutofit/>
          </a:bodyPr>
          <a:lstStyle>
            <a:lvl1pPr marL="0" indent="0">
              <a:buNone/>
              <a:defRPr sz="1800"/>
            </a:lvl1pPr>
          </a:lstStyle>
          <a:p>
            <a:pPr lvl="0"/>
            <a:r>
              <a:rPr lang="en-CA" dirty="0"/>
              <a:t>Click to edit Master text styles</a:t>
            </a:r>
          </a:p>
        </p:txBody>
      </p:sp>
      <p:sp>
        <p:nvSpPr>
          <p:cNvPr id="15" name="Content Placeholder 8"/>
          <p:cNvSpPr>
            <a:spLocks noGrp="1"/>
          </p:cNvSpPr>
          <p:nvPr>
            <p:ph sz="quarter" idx="17"/>
          </p:nvPr>
        </p:nvSpPr>
        <p:spPr>
          <a:xfrm>
            <a:off x="467544" y="4082037"/>
            <a:ext cx="3959225" cy="1944216"/>
          </a:xfrm>
        </p:spPr>
        <p:txBody>
          <a:bodyPr lIns="108000">
            <a:normAutofit/>
          </a:bodyPr>
          <a:lstStyle>
            <a:lvl1pPr marL="0" indent="0">
              <a:buNone/>
              <a:defRPr sz="1800"/>
            </a:lvl1pPr>
          </a:lstStyle>
          <a:p>
            <a:pPr lvl="0"/>
            <a:r>
              <a:rPr lang="en-CA" dirty="0"/>
              <a:t>Click to edit Master text styles</a:t>
            </a:r>
          </a:p>
        </p:txBody>
      </p:sp>
      <p:sp>
        <p:nvSpPr>
          <p:cNvPr id="16" name="Content Placeholder 10"/>
          <p:cNvSpPr>
            <a:spLocks noGrp="1"/>
          </p:cNvSpPr>
          <p:nvPr>
            <p:ph sz="quarter" idx="18"/>
          </p:nvPr>
        </p:nvSpPr>
        <p:spPr>
          <a:xfrm>
            <a:off x="4715694" y="4077072"/>
            <a:ext cx="3959225" cy="1949182"/>
          </a:xfrm>
        </p:spPr>
        <p:txBody>
          <a:bodyPr lIns="108000">
            <a:normAutofit/>
          </a:bodyPr>
          <a:lstStyle>
            <a:lvl1pPr marL="0" indent="0">
              <a:buNone/>
              <a:defRPr sz="1800"/>
            </a:lvl1pPr>
          </a:lstStyle>
          <a:p>
            <a:pPr lvl="0"/>
            <a:r>
              <a:rPr lang="en-CA" dirty="0"/>
              <a:t>Click to edit Master text styles</a:t>
            </a:r>
          </a:p>
        </p:txBody>
      </p:sp>
      <p:sp>
        <p:nvSpPr>
          <p:cNvPr id="21" name="Slide Number Placeholder 2">
            <a:extLst>
              <a:ext uri="{FF2B5EF4-FFF2-40B4-BE49-F238E27FC236}">
                <a16:creationId xmlns:a16="http://schemas.microsoft.com/office/drawing/2014/main" id="{BA3CDD80-EF39-4A6D-A466-8EF99B14D734}"/>
              </a:ext>
            </a:extLst>
          </p:cNvPr>
          <p:cNvSpPr>
            <a:spLocks noGrp="1"/>
          </p:cNvSpPr>
          <p:nvPr>
            <p:ph type="sldNum" sz="quarter" idx="19"/>
          </p:nvPr>
        </p:nvSpPr>
        <p:spPr>
          <a:xfrm>
            <a:off x="8172450" y="6237288"/>
            <a:ext cx="503238" cy="365125"/>
          </a:xfrm>
        </p:spPr>
        <p:txBody>
          <a:bodyPr/>
          <a:lstStyle>
            <a:lvl1pPr algn="ctr">
              <a:defRPr/>
            </a:lvl1pPr>
          </a:lstStyle>
          <a:p>
            <a:pPr>
              <a:defRPr/>
            </a:pPr>
            <a:fld id="{067D892E-F02E-4577-8E6D-1F496E0E7687}" type="slidenum">
              <a:rPr lang="en-CA"/>
              <a:pPr>
                <a:defRPr/>
              </a:pPr>
              <a:t>‹#›</a:t>
            </a:fld>
            <a:endParaRPr lang="en-CA" dirty="0"/>
          </a:p>
        </p:txBody>
      </p:sp>
    </p:spTree>
    <p:extLst>
      <p:ext uri="{BB962C8B-B14F-4D97-AF65-F5344CB8AC3E}">
        <p14:creationId xmlns:p14="http://schemas.microsoft.com/office/powerpoint/2010/main" val="72131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hoto with Description">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C35263DE-E3A0-4FDF-84C5-151E8FEA5704}"/>
              </a:ext>
            </a:extLst>
          </p:cNvPr>
          <p:cNvSpPr/>
          <p:nvPr userDrawn="1"/>
        </p:nvSpPr>
        <p:spPr>
          <a:xfrm flipH="1">
            <a:off x="468313" y="3789363"/>
            <a:ext cx="2519362" cy="647700"/>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ight Triangle 12">
            <a:extLst>
              <a:ext uri="{FF2B5EF4-FFF2-40B4-BE49-F238E27FC236}">
                <a16:creationId xmlns:a16="http://schemas.microsoft.com/office/drawing/2014/main" id="{DD11913B-AB7A-44C9-9603-54FEA10A2F13}"/>
              </a:ext>
            </a:extLst>
          </p:cNvPr>
          <p:cNvSpPr/>
          <p:nvPr userDrawn="1"/>
        </p:nvSpPr>
        <p:spPr>
          <a:xfrm flipH="1">
            <a:off x="3311525" y="3789363"/>
            <a:ext cx="2520950" cy="647700"/>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ight Triangle 13">
            <a:extLst>
              <a:ext uri="{FF2B5EF4-FFF2-40B4-BE49-F238E27FC236}">
                <a16:creationId xmlns:a16="http://schemas.microsoft.com/office/drawing/2014/main" id="{ED85C011-96F3-43B2-9863-C6E21672C53E}"/>
              </a:ext>
            </a:extLst>
          </p:cNvPr>
          <p:cNvSpPr/>
          <p:nvPr userDrawn="1"/>
        </p:nvSpPr>
        <p:spPr>
          <a:xfrm flipH="1">
            <a:off x="6156325" y="3789363"/>
            <a:ext cx="2519363" cy="647700"/>
          </a:xfrm>
          <a:prstGeom prst="rtTriangle">
            <a:avLst/>
          </a:prstGeom>
          <a:solidFill>
            <a:srgbClr val="1A1C1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5" name="Picture 8" descr="Triangles.eps">
            <a:extLst>
              <a:ext uri="{FF2B5EF4-FFF2-40B4-BE49-F238E27FC236}">
                <a16:creationId xmlns:a16="http://schemas.microsoft.com/office/drawing/2014/main" id="{0B3ED042-0CC8-4B2C-A4B8-48CDA2C3BE9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8070850" y="5886450"/>
            <a:ext cx="1081088"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ight Triangle 15">
            <a:extLst>
              <a:ext uri="{FF2B5EF4-FFF2-40B4-BE49-F238E27FC236}">
                <a16:creationId xmlns:a16="http://schemas.microsoft.com/office/drawing/2014/main" id="{BD41D02E-CA68-4EA3-83EA-973E61CC219B}"/>
              </a:ext>
            </a:extLst>
          </p:cNvPr>
          <p:cNvSpPr/>
          <p:nvPr userDrawn="1"/>
        </p:nvSpPr>
        <p:spPr>
          <a:xfrm flipV="1">
            <a:off x="0" y="0"/>
            <a:ext cx="3924300" cy="115888"/>
          </a:xfrm>
          <a:prstGeom prst="rtTriangle">
            <a:avLst/>
          </a:prstGeom>
          <a:solidFill>
            <a:srgbClr val="1B306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 Placeholder 8"/>
          <p:cNvSpPr>
            <a:spLocks noGrp="1"/>
          </p:cNvSpPr>
          <p:nvPr>
            <p:ph type="body" sz="quarter" idx="14"/>
          </p:nvPr>
        </p:nvSpPr>
        <p:spPr>
          <a:xfrm>
            <a:off x="468313" y="3789363"/>
            <a:ext cx="2519362" cy="648072"/>
          </a:xfrm>
          <a:solidFill>
            <a:srgbClr val="1B3061">
              <a:alpha val="89000"/>
            </a:srgbClr>
          </a:solidFill>
        </p:spPr>
        <p:txBody>
          <a:bodyPr anchor="ctr">
            <a:normAutofit/>
          </a:bodyPr>
          <a:lstStyle>
            <a:lvl1pPr marL="0" indent="0" algn="ctr">
              <a:buNone/>
              <a:defRPr sz="1600" b="1">
                <a:solidFill>
                  <a:srgbClr val="FFFFFF"/>
                </a:solidFill>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0" name="Text Placeholder 8"/>
          <p:cNvSpPr>
            <a:spLocks noGrp="1"/>
          </p:cNvSpPr>
          <p:nvPr>
            <p:ph type="body" sz="quarter" idx="15"/>
          </p:nvPr>
        </p:nvSpPr>
        <p:spPr>
          <a:xfrm>
            <a:off x="3312000" y="3789040"/>
            <a:ext cx="2519362" cy="648072"/>
          </a:xfrm>
          <a:solidFill>
            <a:srgbClr val="1B3061">
              <a:alpha val="89000"/>
            </a:srgbClr>
          </a:solidFill>
        </p:spPr>
        <p:txBody>
          <a:bodyPr anchor="ctr">
            <a:normAutofit/>
          </a:bodyPr>
          <a:lstStyle>
            <a:lvl1pPr marL="0" indent="0" algn="ctr">
              <a:buNone/>
              <a:defRPr sz="1600" b="1">
                <a:solidFill>
                  <a:srgbClr val="FFFFFF"/>
                </a:solidFill>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1" name="Text Placeholder 8"/>
          <p:cNvSpPr>
            <a:spLocks noGrp="1"/>
          </p:cNvSpPr>
          <p:nvPr>
            <p:ph type="body" sz="quarter" idx="16"/>
          </p:nvPr>
        </p:nvSpPr>
        <p:spPr>
          <a:xfrm>
            <a:off x="6156176" y="3789040"/>
            <a:ext cx="2519362" cy="648072"/>
          </a:xfrm>
          <a:solidFill>
            <a:srgbClr val="1B3061">
              <a:alpha val="89000"/>
            </a:srgbClr>
          </a:solidFill>
        </p:spPr>
        <p:txBody>
          <a:bodyPr anchor="ctr">
            <a:normAutofit/>
          </a:bodyPr>
          <a:lstStyle>
            <a:lvl1pPr marL="0" indent="0" algn="ctr">
              <a:buNone/>
              <a:defRPr sz="1600" b="1">
                <a:solidFill>
                  <a:srgbClr val="FFFFFF"/>
                </a:solidFill>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Picture Placeholder 4"/>
          <p:cNvSpPr>
            <a:spLocks noGrp="1"/>
          </p:cNvSpPr>
          <p:nvPr>
            <p:ph type="pic" sz="quarter" idx="11"/>
          </p:nvPr>
        </p:nvSpPr>
        <p:spPr>
          <a:xfrm>
            <a:off x="468312" y="1412875"/>
            <a:ext cx="2520000" cy="2376488"/>
          </a:xfrm>
        </p:spPr>
        <p:txBody>
          <a:bodyPr rtlCol="0">
            <a:normAutofit/>
          </a:bodyPr>
          <a:lstStyle/>
          <a:p>
            <a:pPr lvl="0"/>
            <a:endParaRPr lang="en-US" noProof="0" dirty="0"/>
          </a:p>
        </p:txBody>
      </p:sp>
      <p:sp>
        <p:nvSpPr>
          <p:cNvPr id="6" name="Picture Placeholder 4"/>
          <p:cNvSpPr>
            <a:spLocks noGrp="1"/>
          </p:cNvSpPr>
          <p:nvPr>
            <p:ph type="pic" sz="quarter" idx="12"/>
          </p:nvPr>
        </p:nvSpPr>
        <p:spPr>
          <a:xfrm>
            <a:off x="3312000" y="1412776"/>
            <a:ext cx="2520000" cy="2376488"/>
          </a:xfrm>
        </p:spPr>
        <p:txBody>
          <a:bodyPr rtlCol="0">
            <a:normAutofit/>
          </a:bodyPr>
          <a:lstStyle/>
          <a:p>
            <a:pPr lvl="0"/>
            <a:endParaRPr lang="en-US" noProof="0"/>
          </a:p>
        </p:txBody>
      </p:sp>
      <p:sp>
        <p:nvSpPr>
          <p:cNvPr id="7" name="Picture Placeholder 4"/>
          <p:cNvSpPr>
            <a:spLocks noGrp="1"/>
          </p:cNvSpPr>
          <p:nvPr>
            <p:ph type="pic" sz="quarter" idx="13"/>
          </p:nvPr>
        </p:nvSpPr>
        <p:spPr>
          <a:xfrm>
            <a:off x="6156176" y="1412776"/>
            <a:ext cx="2520000" cy="2376488"/>
          </a:xfrm>
        </p:spPr>
        <p:txBody>
          <a:bodyPr rtlCol="0">
            <a:normAutofit/>
          </a:bodyPr>
          <a:lstStyle/>
          <a:p>
            <a:pPr lvl="0"/>
            <a:endParaRPr lang="en-US" noProof="0"/>
          </a:p>
        </p:txBody>
      </p:sp>
      <p:sp>
        <p:nvSpPr>
          <p:cNvPr id="17" name="Slide Number Placeholder 2">
            <a:extLst>
              <a:ext uri="{FF2B5EF4-FFF2-40B4-BE49-F238E27FC236}">
                <a16:creationId xmlns:a16="http://schemas.microsoft.com/office/drawing/2014/main" id="{3881B5F8-FB56-4E8B-B840-5E3FF8924FAE}"/>
              </a:ext>
            </a:extLst>
          </p:cNvPr>
          <p:cNvSpPr>
            <a:spLocks noGrp="1"/>
          </p:cNvSpPr>
          <p:nvPr>
            <p:ph type="sldNum" sz="quarter" idx="17"/>
          </p:nvPr>
        </p:nvSpPr>
        <p:spPr>
          <a:xfrm>
            <a:off x="8172450" y="6237288"/>
            <a:ext cx="503238" cy="365125"/>
          </a:xfrm>
        </p:spPr>
        <p:txBody>
          <a:bodyPr/>
          <a:lstStyle>
            <a:lvl1pPr algn="ctr">
              <a:defRPr/>
            </a:lvl1pPr>
          </a:lstStyle>
          <a:p>
            <a:pPr>
              <a:defRPr/>
            </a:pPr>
            <a:fld id="{44B81299-04C1-4945-8AEE-208009C27E9D}" type="slidenum">
              <a:rPr lang="en-CA"/>
              <a:pPr>
                <a:defRPr/>
              </a:pPr>
              <a:t>‹#›</a:t>
            </a:fld>
            <a:endParaRPr lang="en-CA" dirty="0"/>
          </a:p>
        </p:txBody>
      </p:sp>
    </p:spTree>
    <p:extLst>
      <p:ext uri="{BB962C8B-B14F-4D97-AF65-F5344CB8AC3E}">
        <p14:creationId xmlns:p14="http://schemas.microsoft.com/office/powerpoint/2010/main" val="402579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9DD990D-65C7-49AC-B72D-E072B4FC36B3}"/>
              </a:ext>
            </a:extLst>
          </p:cNvPr>
          <p:cNvSpPr>
            <a:spLocks noGrp="1"/>
          </p:cNvSpPr>
          <p:nvPr>
            <p:ph type="title"/>
          </p:nvPr>
        </p:nvSpPr>
        <p:spPr bwMode="auto">
          <a:xfrm>
            <a:off x="457200" y="215900"/>
            <a:ext cx="82296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Page Title</a:t>
            </a:r>
            <a:endParaRPr lang="en-CA" altLang="en-US"/>
          </a:p>
        </p:txBody>
      </p:sp>
      <p:sp>
        <p:nvSpPr>
          <p:cNvPr id="1027" name="Text Placeholder 2">
            <a:extLst>
              <a:ext uri="{FF2B5EF4-FFF2-40B4-BE49-F238E27FC236}">
                <a16:creationId xmlns:a16="http://schemas.microsoft.com/office/drawing/2014/main" id="{BB7113C8-AA6C-40F9-AE79-677889EC74E2}"/>
              </a:ext>
            </a:extLst>
          </p:cNvPr>
          <p:cNvSpPr>
            <a:spLocks noGrp="1"/>
          </p:cNvSpPr>
          <p:nvPr>
            <p:ph type="body" idx="1"/>
          </p:nvPr>
        </p:nvSpPr>
        <p:spPr bwMode="auto">
          <a:xfrm>
            <a:off x="457200" y="908050"/>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6" name="Slide Number Placeholder 5">
            <a:extLst>
              <a:ext uri="{FF2B5EF4-FFF2-40B4-BE49-F238E27FC236}">
                <a16:creationId xmlns:a16="http://schemas.microsoft.com/office/drawing/2014/main" id="{459D9777-086E-4C69-870A-06B9D13524B6}"/>
              </a:ext>
            </a:extLst>
          </p:cNvPr>
          <p:cNvSpPr>
            <a:spLocks noGrp="1"/>
          </p:cNvSpPr>
          <p:nvPr>
            <p:ph type="sldNum" sz="quarter" idx="4"/>
          </p:nvPr>
        </p:nvSpPr>
        <p:spPr>
          <a:xfrm>
            <a:off x="468313"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93BCCD6-3663-4F2C-B826-9478A5D4B58F}" type="slidenum">
              <a:rPr lang="en-CA"/>
              <a:pPr>
                <a:defRPr/>
              </a:pPr>
              <a:t>‹#›</a:t>
            </a:fld>
            <a:endParaRPr lang="en-CA" dirty="0"/>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08" r:id="rId12"/>
    <p:sldLayoutId id="2147483721" r:id="rId13"/>
  </p:sldLayoutIdLst>
  <p:hf hdr="0" ftr="0" dt="0"/>
  <p:txStyles>
    <p:titleStyle>
      <a:lvl1pPr algn="l" rtl="0" eaLnBrk="0" fontAlgn="base" hangingPunct="0">
        <a:spcBef>
          <a:spcPct val="0"/>
        </a:spcBef>
        <a:spcAft>
          <a:spcPct val="0"/>
        </a:spcAft>
        <a:defRPr sz="2600" b="1" kern="1200">
          <a:solidFill>
            <a:schemeClr val="tx1"/>
          </a:solidFill>
          <a:latin typeface="Century Gothic"/>
          <a:ea typeface="+mj-ea"/>
          <a:cs typeface="Arial"/>
        </a:defRPr>
      </a:lvl1pPr>
      <a:lvl2pPr algn="l" rtl="0" eaLnBrk="0" fontAlgn="base" hangingPunct="0">
        <a:spcBef>
          <a:spcPct val="0"/>
        </a:spcBef>
        <a:spcAft>
          <a:spcPct val="0"/>
        </a:spcAft>
        <a:defRPr sz="2600" b="1">
          <a:solidFill>
            <a:schemeClr val="tx1"/>
          </a:solidFill>
          <a:latin typeface="Century Gothic" panose="020B0502020202020204" pitchFamily="34" charset="0"/>
          <a:cs typeface="Arial" panose="020B0604020202020204" pitchFamily="34" charset="0"/>
        </a:defRPr>
      </a:lvl2pPr>
      <a:lvl3pPr algn="l" rtl="0" eaLnBrk="0" fontAlgn="base" hangingPunct="0">
        <a:spcBef>
          <a:spcPct val="0"/>
        </a:spcBef>
        <a:spcAft>
          <a:spcPct val="0"/>
        </a:spcAft>
        <a:defRPr sz="2600" b="1">
          <a:solidFill>
            <a:schemeClr val="tx1"/>
          </a:solidFill>
          <a:latin typeface="Century Gothic" panose="020B0502020202020204" pitchFamily="34" charset="0"/>
          <a:cs typeface="Arial" panose="020B0604020202020204" pitchFamily="34" charset="0"/>
        </a:defRPr>
      </a:lvl3pPr>
      <a:lvl4pPr algn="l" rtl="0" eaLnBrk="0" fontAlgn="base" hangingPunct="0">
        <a:spcBef>
          <a:spcPct val="0"/>
        </a:spcBef>
        <a:spcAft>
          <a:spcPct val="0"/>
        </a:spcAft>
        <a:defRPr sz="2600" b="1">
          <a:solidFill>
            <a:schemeClr val="tx1"/>
          </a:solidFill>
          <a:latin typeface="Century Gothic" panose="020B0502020202020204" pitchFamily="34" charset="0"/>
          <a:cs typeface="Arial" panose="020B0604020202020204" pitchFamily="34" charset="0"/>
        </a:defRPr>
      </a:lvl4pPr>
      <a:lvl5pPr algn="l" rtl="0" eaLnBrk="0" fontAlgn="base" hangingPunct="0">
        <a:spcBef>
          <a:spcPct val="0"/>
        </a:spcBef>
        <a:spcAft>
          <a:spcPct val="0"/>
        </a:spcAft>
        <a:defRPr sz="2600" b="1">
          <a:solidFill>
            <a:schemeClr val="tx1"/>
          </a:solidFill>
          <a:latin typeface="Century Gothic" panose="020B0502020202020204" pitchFamily="34" charset="0"/>
          <a:cs typeface="Arial" panose="020B0604020202020204" pitchFamily="34" charset="0"/>
        </a:defRPr>
      </a:lvl5pPr>
      <a:lvl6pPr marL="457200" algn="l" rtl="0" fontAlgn="base">
        <a:spcBef>
          <a:spcPct val="0"/>
        </a:spcBef>
        <a:spcAft>
          <a:spcPct val="0"/>
        </a:spcAft>
        <a:defRPr sz="2600" b="1">
          <a:solidFill>
            <a:schemeClr val="tx1"/>
          </a:solidFill>
          <a:latin typeface="Century Gothic" panose="020B0502020202020204" pitchFamily="34" charset="0"/>
          <a:cs typeface="Arial" panose="020B0604020202020204" pitchFamily="34" charset="0"/>
        </a:defRPr>
      </a:lvl6pPr>
      <a:lvl7pPr marL="914400" algn="l" rtl="0" fontAlgn="base">
        <a:spcBef>
          <a:spcPct val="0"/>
        </a:spcBef>
        <a:spcAft>
          <a:spcPct val="0"/>
        </a:spcAft>
        <a:defRPr sz="2600" b="1">
          <a:solidFill>
            <a:schemeClr val="tx1"/>
          </a:solidFill>
          <a:latin typeface="Century Gothic" panose="020B0502020202020204" pitchFamily="34" charset="0"/>
          <a:cs typeface="Arial" panose="020B0604020202020204" pitchFamily="34" charset="0"/>
        </a:defRPr>
      </a:lvl7pPr>
      <a:lvl8pPr marL="1371600" algn="l" rtl="0" fontAlgn="base">
        <a:spcBef>
          <a:spcPct val="0"/>
        </a:spcBef>
        <a:spcAft>
          <a:spcPct val="0"/>
        </a:spcAft>
        <a:defRPr sz="2600" b="1">
          <a:solidFill>
            <a:schemeClr val="tx1"/>
          </a:solidFill>
          <a:latin typeface="Century Gothic" panose="020B0502020202020204" pitchFamily="34" charset="0"/>
          <a:cs typeface="Arial" panose="020B0604020202020204" pitchFamily="34" charset="0"/>
        </a:defRPr>
      </a:lvl8pPr>
      <a:lvl9pPr marL="1828800" algn="l" rtl="0" fontAlgn="base">
        <a:spcBef>
          <a:spcPct val="0"/>
        </a:spcBef>
        <a:spcAft>
          <a:spcPct val="0"/>
        </a:spcAft>
        <a:defRPr sz="2600" b="1">
          <a:solidFill>
            <a:schemeClr val="tx1"/>
          </a:solidFill>
          <a:latin typeface="Century Gothic" panose="020B0502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313131"/>
          </a:solidFill>
          <a:latin typeface="Arial"/>
          <a:ea typeface="+mn-ea"/>
          <a:cs typeface="Arial"/>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313131"/>
          </a:solidFill>
          <a:latin typeface="Arial"/>
          <a:ea typeface="+mn-ea"/>
          <a:cs typeface="Arial"/>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313131"/>
          </a:solidFill>
          <a:latin typeface="Arial"/>
          <a:ea typeface="+mn-ea"/>
          <a:cs typeface="Arial"/>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n-ea"/>
          <a:cs typeface="Arial"/>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bcstats.shinyapps.io/RetailSalesApp/"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67.jfif"/><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hyperlink" Target="mailto:martin.monkman@gov.bc.ca"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hyperlink" Target="mailto:stephanie.yurchak@gov.bc.ca"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21DC7DC-E552-4688-BE81-6A6E2F2875A5}"/>
              </a:ext>
            </a:extLst>
          </p:cNvPr>
          <p:cNvSpPr>
            <a:spLocks noGrp="1"/>
          </p:cNvSpPr>
          <p:nvPr>
            <p:ph type="ctrTitle"/>
          </p:nvPr>
        </p:nvSpPr>
        <p:spPr>
          <a:xfrm>
            <a:off x="684213" y="2060575"/>
            <a:ext cx="7775575" cy="2308324"/>
          </a:xfrm>
        </p:spPr>
        <p:txBody>
          <a:bodyPr/>
          <a:lstStyle/>
          <a:p>
            <a:pPr eaLnBrk="1" hangingPunct="1"/>
            <a:r>
              <a:rPr lang="en-US" altLang="en-US" sz="4800" dirty="0">
                <a:latin typeface="BC Sans" pitchFamily="2" charset="0"/>
                <a:ea typeface="BC Sans" pitchFamily="2" charset="0"/>
                <a:cs typeface="Arial" panose="020B0604020202020204" pitchFamily="34" charset="0"/>
              </a:rPr>
              <a:t>BC Stats: Data Science for Policy &amp; Operational Decisions</a:t>
            </a:r>
          </a:p>
        </p:txBody>
      </p:sp>
      <p:sp>
        <p:nvSpPr>
          <p:cNvPr id="3" name="Text Placeholder 2">
            <a:extLst>
              <a:ext uri="{FF2B5EF4-FFF2-40B4-BE49-F238E27FC236}">
                <a16:creationId xmlns:a16="http://schemas.microsoft.com/office/drawing/2014/main" id="{D3F7D978-313F-484A-B391-7690C34DC875}"/>
              </a:ext>
            </a:extLst>
          </p:cNvPr>
          <p:cNvSpPr>
            <a:spLocks noGrp="1"/>
          </p:cNvSpPr>
          <p:nvPr>
            <p:ph type="body" sz="quarter" idx="10"/>
          </p:nvPr>
        </p:nvSpPr>
        <p:spPr>
          <a:xfrm>
            <a:off x="684213" y="4365625"/>
            <a:ext cx="6623050" cy="647700"/>
          </a:xfrm>
        </p:spPr>
        <p:txBody>
          <a:bodyPr rtlCol="0">
            <a:normAutofit lnSpcReduction="10000"/>
          </a:bodyPr>
          <a:lstStyle/>
          <a:p>
            <a:pPr eaLnBrk="1" fontAlgn="auto" hangingPunct="1">
              <a:spcAft>
                <a:spcPts val="0"/>
              </a:spcAft>
              <a:defRPr/>
            </a:pPr>
            <a:r>
              <a:rPr lang="en-US" dirty="0">
                <a:latin typeface="BC Sans" pitchFamily="2" charset="0"/>
                <a:ea typeface="BC Sans" pitchFamily="2" charset="0"/>
              </a:rPr>
              <a:t>Matrix seminar</a:t>
            </a:r>
          </a:p>
          <a:p>
            <a:pPr eaLnBrk="1" fontAlgn="auto" hangingPunct="1">
              <a:spcAft>
                <a:spcPts val="0"/>
              </a:spcAft>
              <a:defRPr/>
            </a:pPr>
            <a:r>
              <a:rPr lang="en-US" dirty="0">
                <a:latin typeface="BC Sans" pitchFamily="2" charset="0"/>
                <a:ea typeface="BC Sans" pitchFamily="2" charset="0"/>
              </a:rPr>
              <a:t>2020-03-13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579D8A5-028C-418D-942B-F532113AD9FF}"/>
              </a:ext>
            </a:extLst>
          </p:cNvPr>
          <p:cNvSpPr>
            <a:spLocks noGrp="1"/>
          </p:cNvSpPr>
          <p:nvPr>
            <p:ph type="title"/>
          </p:nvPr>
        </p:nvSpPr>
        <p:spPr>
          <a:xfrm>
            <a:off x="457200" y="215900"/>
            <a:ext cx="8229600" cy="539750"/>
          </a:xfrm>
        </p:spPr>
        <p:txBody>
          <a:bodyPr/>
          <a:lstStyle/>
          <a:p>
            <a:pPr eaLnBrk="1" hangingPunct="1"/>
            <a:r>
              <a:rPr lang="en-CA" altLang="en-US" dirty="0">
                <a:latin typeface="BC Sans" pitchFamily="2" charset="0"/>
                <a:ea typeface="BC Sans" pitchFamily="2" charset="0"/>
                <a:cs typeface="Arial" panose="020B0604020202020204" pitchFamily="34" charset="0"/>
              </a:rPr>
              <a:t>BC Stats: data sources</a:t>
            </a:r>
          </a:p>
        </p:txBody>
      </p:sp>
      <p:sp>
        <p:nvSpPr>
          <p:cNvPr id="3" name="Slide Number Placeholder 2">
            <a:extLst>
              <a:ext uri="{FF2B5EF4-FFF2-40B4-BE49-F238E27FC236}">
                <a16:creationId xmlns:a16="http://schemas.microsoft.com/office/drawing/2014/main" id="{118830F6-E727-4DE4-8C37-DC943FE4832D}"/>
              </a:ext>
            </a:extLst>
          </p:cNvPr>
          <p:cNvSpPr>
            <a:spLocks noGrp="1"/>
          </p:cNvSpPr>
          <p:nvPr>
            <p:ph type="sldNum" sz="quarter" idx="10"/>
          </p:nvPr>
        </p:nvSpPr>
        <p:spPr/>
        <p:txBody>
          <a:bodyPr/>
          <a:lstStyle/>
          <a:p>
            <a:pPr>
              <a:defRPr/>
            </a:pPr>
            <a:fld id="{E29DFA9C-C3C8-4CC8-B0A6-4FEF31B426A9}" type="slidenum">
              <a:rPr lang="en-CA"/>
              <a:pPr>
                <a:defRPr/>
              </a:pPr>
              <a:t>9</a:t>
            </a:fld>
            <a:endParaRPr lang="en-CA" dirty="0"/>
          </a:p>
        </p:txBody>
      </p:sp>
      <p:sp>
        <p:nvSpPr>
          <p:cNvPr id="39940" name="Content Placeholder 3">
            <a:extLst>
              <a:ext uri="{FF2B5EF4-FFF2-40B4-BE49-F238E27FC236}">
                <a16:creationId xmlns:a16="http://schemas.microsoft.com/office/drawing/2014/main" id="{5CD4CB62-BEE1-4C1F-AE1E-4620898B0068}"/>
              </a:ext>
            </a:extLst>
          </p:cNvPr>
          <p:cNvSpPr>
            <a:spLocks noGrp="1"/>
          </p:cNvSpPr>
          <p:nvPr>
            <p:ph idx="1"/>
          </p:nvPr>
        </p:nvSpPr>
        <p:spPr>
          <a:xfrm>
            <a:off x="457200" y="908050"/>
            <a:ext cx="8229600" cy="5041900"/>
          </a:xfrm>
        </p:spPr>
        <p:txBody>
          <a:bodyPr/>
          <a:lstStyle/>
          <a:p>
            <a:pPr eaLnBrk="1" hangingPunct="1"/>
            <a:r>
              <a:rPr lang="en-CA" altLang="en-US" sz="2800" dirty="0">
                <a:latin typeface="BC Sans" pitchFamily="2" charset="0"/>
                <a:ea typeface="BC Sans" pitchFamily="2" charset="0"/>
                <a:cs typeface="Arial" panose="020B0604020202020204" pitchFamily="34" charset="0"/>
              </a:rPr>
              <a:t>Statistics Canada</a:t>
            </a:r>
          </a:p>
          <a:p>
            <a:pPr eaLnBrk="1" hangingPunct="1"/>
            <a:r>
              <a:rPr lang="en-CA" altLang="en-US" sz="2800" dirty="0">
                <a:latin typeface="BC Sans" pitchFamily="2" charset="0"/>
                <a:ea typeface="BC Sans" pitchFamily="2" charset="0"/>
                <a:cs typeface="Arial" panose="020B0604020202020204" pitchFamily="34" charset="0"/>
              </a:rPr>
              <a:t>Administrative records</a:t>
            </a:r>
          </a:p>
          <a:p>
            <a:pPr eaLnBrk="1" hangingPunct="1"/>
            <a:r>
              <a:rPr lang="en-CA" altLang="en-US" sz="2800" dirty="0">
                <a:latin typeface="BC Sans" pitchFamily="2" charset="0"/>
                <a:ea typeface="BC Sans" pitchFamily="2" charset="0"/>
                <a:cs typeface="Arial" panose="020B0604020202020204" pitchFamily="34" charset="0"/>
              </a:rPr>
              <a:t>Surveys</a:t>
            </a:r>
          </a:p>
          <a:p>
            <a:pPr lvl="1" eaLnBrk="1" hangingPunct="1"/>
            <a:r>
              <a:rPr lang="en-CA" altLang="en-US" sz="2400" dirty="0">
                <a:latin typeface="BC Sans" pitchFamily="2" charset="0"/>
                <a:ea typeface="BC Sans" pitchFamily="2" charset="0"/>
                <a:cs typeface="Arial" panose="020B0604020202020204" pitchFamily="34" charset="0"/>
              </a:rPr>
              <a:t>Web: E-mail invitation with internet software for data collection</a:t>
            </a:r>
          </a:p>
          <a:p>
            <a:pPr lvl="1" eaLnBrk="1" hangingPunct="1"/>
            <a:r>
              <a:rPr lang="en-CA" altLang="en-US" sz="2400" dirty="0">
                <a:latin typeface="BC Sans" pitchFamily="2" charset="0"/>
                <a:ea typeface="BC Sans" pitchFamily="2" charset="0"/>
                <a:cs typeface="Arial" panose="020B0604020202020204" pitchFamily="34" charset="0"/>
              </a:rPr>
              <a:t>Phone: under contract by private companies.</a:t>
            </a:r>
          </a:p>
          <a:p>
            <a:pPr lvl="1" eaLnBrk="1" hangingPunct="1"/>
            <a:r>
              <a:rPr lang="en-CA" altLang="en-US" sz="2400" dirty="0">
                <a:latin typeface="BC Sans" pitchFamily="2" charset="0"/>
                <a:ea typeface="BC Sans" pitchFamily="2" charset="0"/>
                <a:cs typeface="Arial" panose="020B0604020202020204" pitchFamily="34" charset="0"/>
              </a:rPr>
              <a:t>Paper, by mail: BC Government’s mail service</a:t>
            </a:r>
            <a:r>
              <a:rPr lang="en-CA" altLang="en-US" sz="2800" dirty="0">
                <a:latin typeface="BC Sans" pitchFamily="2" charset="0"/>
                <a:ea typeface="BC Sans" pitchFamily="2" charset="0"/>
                <a:cs typeface="Arial" panose="020B0604020202020204" pitchFamily="34" charset="0"/>
              </a:rPr>
              <a:t>.</a:t>
            </a:r>
          </a:p>
          <a:p>
            <a:pPr eaLnBrk="1" hangingPunct="1"/>
            <a:endParaRPr lang="en-CA" altLang="en-US" dirty="0">
              <a:latin typeface="BC Sans" pitchFamily="2" charset="0"/>
              <a:ea typeface="BC Sans" pitchFamily="2" charset="0"/>
              <a:cs typeface="Arial" panose="020B0604020202020204" pitchFamily="34" charset="0"/>
            </a:endParaRPr>
          </a:p>
          <a:p>
            <a:pPr eaLnBrk="1" hangingPunct="1"/>
            <a:endParaRPr lang="en-CA" altLang="en-US" dirty="0">
              <a:latin typeface="BC Sans" pitchFamily="2" charset="0"/>
              <a:ea typeface="BC Sans" pitchFamily="2"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6000" dirty="0">
                <a:solidFill>
                  <a:schemeClr val="tx1"/>
                </a:solidFill>
                <a:latin typeface="BC Sans" pitchFamily="2" charset="0"/>
                <a:ea typeface="BC Sans" pitchFamily="2" charset="0"/>
              </a:rPr>
              <a:t>What we do</a:t>
            </a:r>
          </a:p>
        </p:txBody>
      </p:sp>
      <p:pic>
        <p:nvPicPr>
          <p:cNvPr id="4" name="Picture 3">
            <a:extLst>
              <a:ext uri="{FF2B5EF4-FFF2-40B4-BE49-F238E27FC236}">
                <a16:creationId xmlns:a16="http://schemas.microsoft.com/office/drawing/2014/main" id="{766FACCE-1507-48A6-835F-D04BC1956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7" y="1772816"/>
            <a:ext cx="9013125" cy="3312368"/>
          </a:xfrm>
          <a:prstGeom prst="rect">
            <a:avLst/>
          </a:prstGeom>
        </p:spPr>
      </p:pic>
    </p:spTree>
    <p:extLst>
      <p:ext uri="{BB962C8B-B14F-4D97-AF65-F5344CB8AC3E}">
        <p14:creationId xmlns:p14="http://schemas.microsoft.com/office/powerpoint/2010/main" val="147561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85689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6000" dirty="0">
                <a:solidFill>
                  <a:schemeClr val="tx1"/>
                </a:solidFill>
                <a:latin typeface="BC Sans" pitchFamily="2" charset="0"/>
                <a:ea typeface="BC Sans" pitchFamily="2" charset="0"/>
              </a:rPr>
              <a:t>What we do (revised)</a:t>
            </a:r>
          </a:p>
        </p:txBody>
      </p:sp>
      <p:pic>
        <p:nvPicPr>
          <p:cNvPr id="4" name="Picture 3">
            <a:extLst>
              <a:ext uri="{FF2B5EF4-FFF2-40B4-BE49-F238E27FC236}">
                <a16:creationId xmlns:a16="http://schemas.microsoft.com/office/drawing/2014/main" id="{AC2D470A-E897-403A-A2E6-BD2DE464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73" y="1190312"/>
            <a:ext cx="8630854" cy="4477375"/>
          </a:xfrm>
          <a:prstGeom prst="rect">
            <a:avLst/>
          </a:prstGeom>
        </p:spPr>
      </p:pic>
    </p:spTree>
    <p:extLst>
      <p:ext uri="{BB962C8B-B14F-4D97-AF65-F5344CB8AC3E}">
        <p14:creationId xmlns:p14="http://schemas.microsoft.com/office/powerpoint/2010/main" val="3211467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6000" dirty="0">
                <a:solidFill>
                  <a:schemeClr val="tx1"/>
                </a:solidFill>
                <a:latin typeface="BC Sans" pitchFamily="2" charset="0"/>
                <a:ea typeface="BC Sans" pitchFamily="2" charset="0"/>
              </a:rPr>
              <a:t>Workflow: past</a:t>
            </a:r>
          </a:p>
        </p:txBody>
      </p:sp>
      <p:pic>
        <p:nvPicPr>
          <p:cNvPr id="3" name="Picture 2">
            <a:extLst>
              <a:ext uri="{FF2B5EF4-FFF2-40B4-BE49-F238E27FC236}">
                <a16:creationId xmlns:a16="http://schemas.microsoft.com/office/drawing/2014/main" id="{6A10C88E-C2E6-4EA0-8003-422CD6C5D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221" y="1089617"/>
            <a:ext cx="7955211" cy="5500776"/>
          </a:xfrm>
          <a:prstGeom prst="rect">
            <a:avLst/>
          </a:prstGeom>
        </p:spPr>
      </p:pic>
    </p:spTree>
    <p:extLst>
      <p:ext uri="{BB962C8B-B14F-4D97-AF65-F5344CB8AC3E}">
        <p14:creationId xmlns:p14="http://schemas.microsoft.com/office/powerpoint/2010/main" val="148774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6000" dirty="0">
                <a:solidFill>
                  <a:schemeClr val="tx1"/>
                </a:solidFill>
                <a:latin typeface="BC Sans" pitchFamily="2" charset="0"/>
                <a:ea typeface="BC Sans" pitchFamily="2" charset="0"/>
              </a:rPr>
              <a:t>Workflow: present</a:t>
            </a:r>
          </a:p>
        </p:txBody>
      </p:sp>
      <p:pic>
        <p:nvPicPr>
          <p:cNvPr id="4" name="Picture 3">
            <a:extLst>
              <a:ext uri="{FF2B5EF4-FFF2-40B4-BE49-F238E27FC236}">
                <a16:creationId xmlns:a16="http://schemas.microsoft.com/office/drawing/2014/main" id="{AB99B28A-E96F-4B64-ABA1-C717CB1BD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77" y="1230156"/>
            <a:ext cx="7956079" cy="5367196"/>
          </a:xfrm>
          <a:prstGeom prst="rect">
            <a:avLst/>
          </a:prstGeom>
        </p:spPr>
      </p:pic>
    </p:spTree>
    <p:extLst>
      <p:ext uri="{BB962C8B-B14F-4D97-AF65-F5344CB8AC3E}">
        <p14:creationId xmlns:p14="http://schemas.microsoft.com/office/powerpoint/2010/main" val="344381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14</a:t>
            </a:fld>
            <a:endParaRPr lang="en-CA" dirty="0"/>
          </a:p>
        </p:txBody>
      </p:sp>
      <p:pic>
        <p:nvPicPr>
          <p:cNvPr id="5" name="Picture 4">
            <a:extLst>
              <a:ext uri="{FF2B5EF4-FFF2-40B4-BE49-F238E27FC236}">
                <a16:creationId xmlns:a16="http://schemas.microsoft.com/office/drawing/2014/main" id="{C91A4EAB-01BB-40F6-AE28-CC322D589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7384"/>
            <a:ext cx="8568952" cy="6855162"/>
          </a:xfrm>
          <a:prstGeom prst="rect">
            <a:avLst/>
          </a:prstGeom>
        </p:spPr>
      </p:pic>
    </p:spTree>
    <p:extLst>
      <p:ext uri="{BB962C8B-B14F-4D97-AF65-F5344CB8AC3E}">
        <p14:creationId xmlns:p14="http://schemas.microsoft.com/office/powerpoint/2010/main" val="301838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15</a:t>
            </a:fld>
            <a:endParaRPr lang="en-CA" dirty="0"/>
          </a:p>
        </p:txBody>
      </p:sp>
      <p:pic>
        <p:nvPicPr>
          <p:cNvPr id="4" name="Picture 3">
            <a:extLst>
              <a:ext uri="{FF2B5EF4-FFF2-40B4-BE49-F238E27FC236}">
                <a16:creationId xmlns:a16="http://schemas.microsoft.com/office/drawing/2014/main" id="{57CEBF21-38D5-46AE-A3B5-490C1BFB8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42529"/>
            <a:ext cx="8928992" cy="6772941"/>
          </a:xfrm>
          <a:prstGeom prst="rect">
            <a:avLst/>
          </a:prstGeom>
        </p:spPr>
      </p:pic>
    </p:spTree>
    <p:extLst>
      <p:ext uri="{BB962C8B-B14F-4D97-AF65-F5344CB8AC3E}">
        <p14:creationId xmlns:p14="http://schemas.microsoft.com/office/powerpoint/2010/main" val="70191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856895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6000" dirty="0">
                <a:solidFill>
                  <a:schemeClr val="tx1"/>
                </a:solidFill>
                <a:latin typeface="BC Sans" pitchFamily="2" charset="0"/>
                <a:ea typeface="BC Sans" pitchFamily="2" charset="0"/>
              </a:rPr>
              <a:t>What we do (revised)</a:t>
            </a:r>
          </a:p>
        </p:txBody>
      </p:sp>
      <p:pic>
        <p:nvPicPr>
          <p:cNvPr id="4" name="Picture 3">
            <a:extLst>
              <a:ext uri="{FF2B5EF4-FFF2-40B4-BE49-F238E27FC236}">
                <a16:creationId xmlns:a16="http://schemas.microsoft.com/office/drawing/2014/main" id="{AC2D470A-E897-403A-A2E6-BD2DE464B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73" y="1190312"/>
            <a:ext cx="8630854" cy="4477375"/>
          </a:xfrm>
          <a:prstGeom prst="rect">
            <a:avLst/>
          </a:prstGeom>
        </p:spPr>
      </p:pic>
    </p:spTree>
    <p:extLst>
      <p:ext uri="{BB962C8B-B14F-4D97-AF65-F5344CB8AC3E}">
        <p14:creationId xmlns:p14="http://schemas.microsoft.com/office/powerpoint/2010/main" val="3750732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17</a:t>
            </a:fld>
            <a:endParaRPr lang="en-CA" dirty="0"/>
          </a:p>
        </p:txBody>
      </p:sp>
      <p:pic>
        <p:nvPicPr>
          <p:cNvPr id="5" name="Picture 4">
            <a:extLst>
              <a:ext uri="{FF2B5EF4-FFF2-40B4-BE49-F238E27FC236}">
                <a16:creationId xmlns:a16="http://schemas.microsoft.com/office/drawing/2014/main" id="{D095E7A7-C83F-443D-8694-788BDA15B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037"/>
            <a:ext cx="9144000" cy="6257926"/>
          </a:xfrm>
          <a:prstGeom prst="rect">
            <a:avLst/>
          </a:prstGeom>
        </p:spPr>
      </p:pic>
    </p:spTree>
    <p:extLst>
      <p:ext uri="{BB962C8B-B14F-4D97-AF65-F5344CB8AC3E}">
        <p14:creationId xmlns:p14="http://schemas.microsoft.com/office/powerpoint/2010/main" val="257417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18</a:t>
            </a:fld>
            <a:endParaRPr lang="en-CA" dirty="0"/>
          </a:p>
        </p:txBody>
      </p:sp>
      <p:pic>
        <p:nvPicPr>
          <p:cNvPr id="1026" name="Picture 2" descr="Image result for drew conway data science venn diagram">
            <a:extLst>
              <a:ext uri="{FF2B5EF4-FFF2-40B4-BE49-F238E27FC236}">
                <a16:creationId xmlns:a16="http://schemas.microsoft.com/office/drawing/2014/main" id="{76268863-4925-43B3-A742-F718538F0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65597"/>
            <a:ext cx="7344816" cy="672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2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CC6FC-326A-4F96-AE53-766D10C18B40}"/>
              </a:ext>
            </a:extLst>
          </p:cNvPr>
          <p:cNvSpPr>
            <a:spLocks noGrp="1"/>
          </p:cNvSpPr>
          <p:nvPr>
            <p:ph type="sldNum" sz="quarter" idx="12"/>
          </p:nvPr>
        </p:nvSpPr>
        <p:spPr>
          <a:xfrm>
            <a:off x="467544"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2267AD-D725-4C70-9E51-F0ACD2C48794}" type="slidenum">
              <a:rPr lang="en-CA" smtClean="0"/>
              <a:pPr/>
              <a:t>1</a:t>
            </a:fld>
            <a:endParaRPr lang="en-CA"/>
          </a:p>
        </p:txBody>
      </p:sp>
      <p:pic>
        <p:nvPicPr>
          <p:cNvPr id="4" name="Picture 3">
            <a:extLst>
              <a:ext uri="{FF2B5EF4-FFF2-40B4-BE49-F238E27FC236}">
                <a16:creationId xmlns:a16="http://schemas.microsoft.com/office/drawing/2014/main" id="{69F95C1E-EC7C-4827-95A5-DE5602350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3566" y="692696"/>
            <a:ext cx="6332930" cy="5472608"/>
          </a:xfrm>
          <a:prstGeom prst="rect">
            <a:avLst/>
          </a:prstGeom>
        </p:spPr>
      </p:pic>
      <p:sp>
        <p:nvSpPr>
          <p:cNvPr id="5" name="TextBox 4">
            <a:extLst>
              <a:ext uri="{FF2B5EF4-FFF2-40B4-BE49-F238E27FC236}">
                <a16:creationId xmlns:a16="http://schemas.microsoft.com/office/drawing/2014/main" id="{651EEB21-B057-4D93-B07F-D2EF29A3AC5C}"/>
              </a:ext>
            </a:extLst>
          </p:cNvPr>
          <p:cNvSpPr txBox="1"/>
          <p:nvPr/>
        </p:nvSpPr>
        <p:spPr>
          <a:xfrm>
            <a:off x="323528" y="692696"/>
            <a:ext cx="1963999" cy="646331"/>
          </a:xfrm>
          <a:prstGeom prst="rect">
            <a:avLst/>
          </a:prstGeom>
          <a:noFill/>
        </p:spPr>
        <p:txBody>
          <a:bodyPr wrap="none" rtlCol="0">
            <a:spAutoFit/>
          </a:bodyPr>
          <a:lstStyle/>
          <a:p>
            <a:r>
              <a:rPr lang="en-CA" sz="3600" dirty="0">
                <a:solidFill>
                  <a:schemeClr val="bg1">
                    <a:lumMod val="95000"/>
                  </a:schemeClr>
                </a:solidFill>
                <a:latin typeface="BC Sans" pitchFamily="2" charset="0"/>
                <a:ea typeface="BC Sans" pitchFamily="2" charset="0"/>
              </a:rPr>
              <a:t>BC Stats</a:t>
            </a:r>
          </a:p>
        </p:txBody>
      </p:sp>
    </p:spTree>
    <p:extLst>
      <p:ext uri="{BB962C8B-B14F-4D97-AF65-F5344CB8AC3E}">
        <p14:creationId xmlns:p14="http://schemas.microsoft.com/office/powerpoint/2010/main" val="4216489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21DC7DC-E552-4688-BE81-6A6E2F2875A5}"/>
              </a:ext>
            </a:extLst>
          </p:cNvPr>
          <p:cNvSpPr>
            <a:spLocks noGrp="1"/>
          </p:cNvSpPr>
          <p:nvPr>
            <p:ph type="ctrTitle"/>
          </p:nvPr>
        </p:nvSpPr>
        <p:spPr>
          <a:xfrm>
            <a:off x="684213" y="2060575"/>
            <a:ext cx="7775575" cy="1569660"/>
          </a:xfrm>
        </p:spPr>
        <p:txBody>
          <a:bodyPr/>
          <a:lstStyle/>
          <a:p>
            <a:pPr eaLnBrk="1" hangingPunct="1"/>
            <a:r>
              <a:rPr lang="en-US" altLang="en-US" sz="4800" dirty="0">
                <a:latin typeface="Century Gothic" panose="020B0502020202020204" pitchFamily="34" charset="0"/>
                <a:cs typeface="Arial" panose="020B0604020202020204" pitchFamily="34" charset="0"/>
              </a:rPr>
              <a:t>Enhancing Workflow and Outputs at BC Stats</a:t>
            </a:r>
          </a:p>
        </p:txBody>
      </p:sp>
      <p:sp>
        <p:nvSpPr>
          <p:cNvPr id="2" name="Text Placeholder 1">
            <a:extLst>
              <a:ext uri="{FF2B5EF4-FFF2-40B4-BE49-F238E27FC236}">
                <a16:creationId xmlns:a16="http://schemas.microsoft.com/office/drawing/2014/main" id="{E479A6A8-32EA-426D-A13F-3B6BCD4647AA}"/>
              </a:ext>
            </a:extLst>
          </p:cNvPr>
          <p:cNvSpPr>
            <a:spLocks noGrp="1"/>
          </p:cNvSpPr>
          <p:nvPr>
            <p:ph type="body" sz="quarter" idx="10"/>
          </p:nvPr>
        </p:nvSpPr>
        <p:spPr/>
        <p:txBody>
          <a:bodyPr/>
          <a:lstStyle/>
          <a:p>
            <a:endParaRPr lang="en-CA"/>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A0F0C-8D9A-4147-B1FA-D25EB764E894}"/>
              </a:ext>
            </a:extLst>
          </p:cNvPr>
          <p:cNvSpPr>
            <a:spLocks noGrp="1"/>
          </p:cNvSpPr>
          <p:nvPr>
            <p:ph type="title"/>
          </p:nvPr>
        </p:nvSpPr>
        <p:spPr/>
        <p:txBody>
          <a:bodyPr/>
          <a:lstStyle/>
          <a:p>
            <a:r>
              <a:rPr lang="en-CA" dirty="0"/>
              <a:t>Work Environment Survey Reporting</a:t>
            </a:r>
          </a:p>
        </p:txBody>
      </p:sp>
      <p:sp>
        <p:nvSpPr>
          <p:cNvPr id="4" name="Slide Number Placeholder 3">
            <a:extLst>
              <a:ext uri="{FF2B5EF4-FFF2-40B4-BE49-F238E27FC236}">
                <a16:creationId xmlns:a16="http://schemas.microsoft.com/office/drawing/2014/main" id="{4A434EC4-B208-467A-81F6-1750FC8863DC}"/>
              </a:ext>
            </a:extLst>
          </p:cNvPr>
          <p:cNvSpPr>
            <a:spLocks noGrp="1"/>
          </p:cNvSpPr>
          <p:nvPr>
            <p:ph type="sldNum" sz="quarter" idx="10"/>
          </p:nvPr>
        </p:nvSpPr>
        <p:spPr/>
        <p:txBody>
          <a:bodyPr/>
          <a:lstStyle/>
          <a:p>
            <a:pPr>
              <a:defRPr/>
            </a:pPr>
            <a:fld id="{5632B606-720B-4421-A81B-C4A023C69B28}" type="slidenum">
              <a:rPr lang="en-CA" smtClean="0"/>
              <a:pPr>
                <a:defRPr/>
              </a:pPr>
              <a:t>20</a:t>
            </a:fld>
            <a:endParaRPr lang="en-CA" dirty="0"/>
          </a:p>
        </p:txBody>
      </p:sp>
      <p:sp>
        <p:nvSpPr>
          <p:cNvPr id="3" name="Content Placeholder 2">
            <a:extLst>
              <a:ext uri="{FF2B5EF4-FFF2-40B4-BE49-F238E27FC236}">
                <a16:creationId xmlns:a16="http://schemas.microsoft.com/office/drawing/2014/main" id="{D81ECE9F-FB18-4536-8877-8C03635BF50C}"/>
              </a:ext>
            </a:extLst>
          </p:cNvPr>
          <p:cNvSpPr>
            <a:spLocks noGrp="1"/>
          </p:cNvSpPr>
          <p:nvPr>
            <p:ph idx="1"/>
          </p:nvPr>
        </p:nvSpPr>
        <p:spPr/>
        <p:txBody>
          <a:bodyPr/>
          <a:lstStyle/>
          <a:p>
            <a:r>
              <a:rPr lang="en-CA" dirty="0"/>
              <a:t>BC Stats runs several Work Environment Surveys each year</a:t>
            </a:r>
          </a:p>
          <a:p>
            <a:r>
              <a:rPr lang="en-CA" dirty="0"/>
              <a:t>Clients include BC Public Service, crown corporations, post-secondary institutions and school districts</a:t>
            </a:r>
          </a:p>
          <a:p>
            <a:r>
              <a:rPr lang="en-CA" dirty="0"/>
              <a:t>The survey asks employees about their day-to-day work, physical environment and tools, development and performance, and the people they work with</a:t>
            </a:r>
          </a:p>
          <a:p>
            <a:r>
              <a:rPr lang="en-CA" dirty="0"/>
              <a:t>Summarize results in excel workbooks broken out by work groups or demographic groups</a:t>
            </a:r>
          </a:p>
          <a:p>
            <a:endParaRPr lang="en-CA" dirty="0"/>
          </a:p>
        </p:txBody>
      </p:sp>
      <p:pic>
        <p:nvPicPr>
          <p:cNvPr id="5" name="Picture 4">
            <a:extLst>
              <a:ext uri="{FF2B5EF4-FFF2-40B4-BE49-F238E27FC236}">
                <a16:creationId xmlns:a16="http://schemas.microsoft.com/office/drawing/2014/main" id="{C7F8953B-FCDF-4ECA-89F3-15D1019DB7CA}"/>
              </a:ext>
            </a:extLst>
          </p:cNvPr>
          <p:cNvPicPr>
            <a:picLocks noChangeAspect="1"/>
          </p:cNvPicPr>
          <p:nvPr/>
        </p:nvPicPr>
        <p:blipFill>
          <a:blip r:embed="rId3"/>
          <a:stretch>
            <a:fillRect/>
          </a:stretch>
        </p:blipFill>
        <p:spPr>
          <a:xfrm>
            <a:off x="3779912" y="5172108"/>
            <a:ext cx="3886742" cy="981212"/>
          </a:xfrm>
          <a:prstGeom prst="rect">
            <a:avLst/>
          </a:prstGeom>
        </p:spPr>
      </p:pic>
    </p:spTree>
    <p:extLst>
      <p:ext uri="{BB962C8B-B14F-4D97-AF65-F5344CB8AC3E}">
        <p14:creationId xmlns:p14="http://schemas.microsoft.com/office/powerpoint/2010/main" val="218823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835DF-9C8A-4B1E-A668-78539E597A8A}"/>
              </a:ext>
            </a:extLst>
          </p:cNvPr>
          <p:cNvSpPr>
            <a:spLocks noGrp="1"/>
          </p:cNvSpPr>
          <p:nvPr>
            <p:ph idx="1"/>
          </p:nvPr>
        </p:nvSpPr>
        <p:spPr/>
        <p:txBody>
          <a:bodyPr/>
          <a:lstStyle/>
          <a:p>
            <a:pPr marL="0" indent="0">
              <a:buNone/>
            </a:pPr>
            <a:r>
              <a:rPr lang="en-CA" dirty="0"/>
              <a:t>Process:</a:t>
            </a:r>
          </a:p>
          <a:p>
            <a:pPr marL="0" indent="0">
              <a:buNone/>
            </a:pPr>
            <a:endParaRPr lang="en-CA" dirty="0"/>
          </a:p>
          <a:p>
            <a:pPr marL="0" indent="0">
              <a:buNone/>
            </a:pPr>
            <a:endParaRPr lang="en-CA" dirty="0"/>
          </a:p>
          <a:p>
            <a:pPr marL="0" indent="0">
              <a:buNone/>
            </a:pPr>
            <a:endParaRPr lang="en-CA" dirty="0"/>
          </a:p>
          <a:p>
            <a:pPr marL="0" indent="0">
              <a:buNone/>
            </a:pPr>
            <a:endParaRPr lang="en-CA" dirty="0"/>
          </a:p>
        </p:txBody>
      </p:sp>
      <p:sp>
        <p:nvSpPr>
          <p:cNvPr id="2" name="Title 1">
            <a:extLst>
              <a:ext uri="{FF2B5EF4-FFF2-40B4-BE49-F238E27FC236}">
                <a16:creationId xmlns:a16="http://schemas.microsoft.com/office/drawing/2014/main" id="{441374E6-FE01-4638-8FE0-662929D017F7}"/>
              </a:ext>
            </a:extLst>
          </p:cNvPr>
          <p:cNvSpPr>
            <a:spLocks noGrp="1"/>
          </p:cNvSpPr>
          <p:nvPr>
            <p:ph type="title"/>
          </p:nvPr>
        </p:nvSpPr>
        <p:spPr/>
        <p:txBody>
          <a:bodyPr/>
          <a:lstStyle/>
          <a:p>
            <a:r>
              <a:rPr lang="en-CA" dirty="0"/>
              <a:t>Work Environment Survey Reporting</a:t>
            </a:r>
          </a:p>
        </p:txBody>
      </p:sp>
      <p:sp>
        <p:nvSpPr>
          <p:cNvPr id="4" name="Slide Number Placeholder 3">
            <a:extLst>
              <a:ext uri="{FF2B5EF4-FFF2-40B4-BE49-F238E27FC236}">
                <a16:creationId xmlns:a16="http://schemas.microsoft.com/office/drawing/2014/main" id="{87E2EA68-1051-40AC-B28D-80887AE4B597}"/>
              </a:ext>
            </a:extLst>
          </p:cNvPr>
          <p:cNvSpPr>
            <a:spLocks noGrp="1"/>
          </p:cNvSpPr>
          <p:nvPr>
            <p:ph type="sldNum" sz="quarter" idx="10"/>
          </p:nvPr>
        </p:nvSpPr>
        <p:spPr/>
        <p:txBody>
          <a:bodyPr/>
          <a:lstStyle/>
          <a:p>
            <a:pPr>
              <a:defRPr/>
            </a:pPr>
            <a:fld id="{5632B606-720B-4421-A81B-C4A023C69B28}" type="slidenum">
              <a:rPr lang="en-CA" smtClean="0"/>
              <a:pPr>
                <a:defRPr/>
              </a:pPr>
              <a:t>21</a:t>
            </a:fld>
            <a:endParaRPr lang="en-CA" dirty="0"/>
          </a:p>
        </p:txBody>
      </p:sp>
      <p:pic>
        <p:nvPicPr>
          <p:cNvPr id="19" name="Picture 18">
            <a:extLst>
              <a:ext uri="{FF2B5EF4-FFF2-40B4-BE49-F238E27FC236}">
                <a16:creationId xmlns:a16="http://schemas.microsoft.com/office/drawing/2014/main" id="{1D010743-FBB2-4D20-BF74-98A1867505B5}"/>
              </a:ext>
            </a:extLst>
          </p:cNvPr>
          <p:cNvPicPr>
            <a:picLocks noChangeAspect="1"/>
          </p:cNvPicPr>
          <p:nvPr/>
        </p:nvPicPr>
        <p:blipFill>
          <a:blip r:embed="rId3"/>
          <a:stretch>
            <a:fillRect/>
          </a:stretch>
        </p:blipFill>
        <p:spPr>
          <a:xfrm>
            <a:off x="34404" y="2811694"/>
            <a:ext cx="1566128" cy="617306"/>
          </a:xfrm>
          <a:prstGeom prst="rect">
            <a:avLst/>
          </a:prstGeom>
        </p:spPr>
      </p:pic>
      <p:pic>
        <p:nvPicPr>
          <p:cNvPr id="20" name="Picture 19">
            <a:extLst>
              <a:ext uri="{FF2B5EF4-FFF2-40B4-BE49-F238E27FC236}">
                <a16:creationId xmlns:a16="http://schemas.microsoft.com/office/drawing/2014/main" id="{897391E7-74FE-4E6F-A206-5F60DE7ABB03}"/>
              </a:ext>
            </a:extLst>
          </p:cNvPr>
          <p:cNvPicPr>
            <a:picLocks noChangeAspect="1"/>
          </p:cNvPicPr>
          <p:nvPr/>
        </p:nvPicPr>
        <p:blipFill>
          <a:blip r:embed="rId4"/>
          <a:stretch>
            <a:fillRect/>
          </a:stretch>
        </p:blipFill>
        <p:spPr>
          <a:xfrm>
            <a:off x="2411760" y="2643075"/>
            <a:ext cx="1268907" cy="1051707"/>
          </a:xfrm>
          <a:prstGeom prst="rect">
            <a:avLst/>
          </a:prstGeom>
        </p:spPr>
      </p:pic>
      <p:pic>
        <p:nvPicPr>
          <p:cNvPr id="21" name="Picture 20">
            <a:extLst>
              <a:ext uri="{FF2B5EF4-FFF2-40B4-BE49-F238E27FC236}">
                <a16:creationId xmlns:a16="http://schemas.microsoft.com/office/drawing/2014/main" id="{219925E0-DEB2-4BE9-8DC6-23A5D84A0C11}"/>
              </a:ext>
            </a:extLst>
          </p:cNvPr>
          <p:cNvPicPr>
            <a:picLocks noChangeAspect="1"/>
          </p:cNvPicPr>
          <p:nvPr/>
        </p:nvPicPr>
        <p:blipFill>
          <a:blip r:embed="rId5"/>
          <a:stretch>
            <a:fillRect/>
          </a:stretch>
        </p:blipFill>
        <p:spPr>
          <a:xfrm>
            <a:off x="2500354" y="4296349"/>
            <a:ext cx="1091717" cy="1148875"/>
          </a:xfrm>
          <a:prstGeom prst="rect">
            <a:avLst/>
          </a:prstGeom>
        </p:spPr>
      </p:pic>
      <p:pic>
        <p:nvPicPr>
          <p:cNvPr id="22" name="Picture 21">
            <a:extLst>
              <a:ext uri="{FF2B5EF4-FFF2-40B4-BE49-F238E27FC236}">
                <a16:creationId xmlns:a16="http://schemas.microsoft.com/office/drawing/2014/main" id="{242AB968-09D9-401F-8057-447F9FEDD1FE}"/>
              </a:ext>
            </a:extLst>
          </p:cNvPr>
          <p:cNvPicPr>
            <a:picLocks noChangeAspect="1"/>
          </p:cNvPicPr>
          <p:nvPr/>
        </p:nvPicPr>
        <p:blipFill>
          <a:blip r:embed="rId5"/>
          <a:stretch>
            <a:fillRect/>
          </a:stretch>
        </p:blipFill>
        <p:spPr>
          <a:xfrm>
            <a:off x="4491895" y="2545908"/>
            <a:ext cx="1091717" cy="1148875"/>
          </a:xfrm>
          <a:prstGeom prst="rect">
            <a:avLst/>
          </a:prstGeom>
        </p:spPr>
      </p:pic>
      <p:pic>
        <p:nvPicPr>
          <p:cNvPr id="23" name="Picture 22">
            <a:extLst>
              <a:ext uri="{FF2B5EF4-FFF2-40B4-BE49-F238E27FC236}">
                <a16:creationId xmlns:a16="http://schemas.microsoft.com/office/drawing/2014/main" id="{54B08A98-258D-4E55-A3A9-66464C666E1F}"/>
              </a:ext>
            </a:extLst>
          </p:cNvPr>
          <p:cNvPicPr>
            <a:picLocks noChangeAspect="1"/>
          </p:cNvPicPr>
          <p:nvPr/>
        </p:nvPicPr>
        <p:blipFill>
          <a:blip r:embed="rId5"/>
          <a:stretch>
            <a:fillRect/>
          </a:stretch>
        </p:blipFill>
        <p:spPr>
          <a:xfrm>
            <a:off x="7690461" y="2545907"/>
            <a:ext cx="1091717" cy="1148875"/>
          </a:xfrm>
          <a:prstGeom prst="rect">
            <a:avLst/>
          </a:prstGeom>
        </p:spPr>
      </p:pic>
      <p:pic>
        <p:nvPicPr>
          <p:cNvPr id="24" name="Picture 23">
            <a:extLst>
              <a:ext uri="{FF2B5EF4-FFF2-40B4-BE49-F238E27FC236}">
                <a16:creationId xmlns:a16="http://schemas.microsoft.com/office/drawing/2014/main" id="{7A1523E8-D4BD-417B-A781-EBF4093172BB}"/>
              </a:ext>
            </a:extLst>
          </p:cNvPr>
          <p:cNvPicPr>
            <a:picLocks noChangeAspect="1"/>
          </p:cNvPicPr>
          <p:nvPr/>
        </p:nvPicPr>
        <p:blipFill>
          <a:blip r:embed="rId6"/>
          <a:stretch>
            <a:fillRect/>
          </a:stretch>
        </p:blipFill>
        <p:spPr>
          <a:xfrm>
            <a:off x="6228732" y="2752090"/>
            <a:ext cx="833554" cy="806880"/>
          </a:xfrm>
          <a:prstGeom prst="rect">
            <a:avLst/>
          </a:prstGeom>
        </p:spPr>
      </p:pic>
      <p:cxnSp>
        <p:nvCxnSpPr>
          <p:cNvPr id="26" name="Straight Arrow Connector 25">
            <a:extLst>
              <a:ext uri="{FF2B5EF4-FFF2-40B4-BE49-F238E27FC236}">
                <a16:creationId xmlns:a16="http://schemas.microsoft.com/office/drawing/2014/main" id="{0DAB6997-0713-4EBB-99B7-0C98EFD13357}"/>
              </a:ext>
            </a:extLst>
          </p:cNvPr>
          <p:cNvCxnSpPr>
            <a:cxnSpLocks/>
          </p:cNvCxnSpPr>
          <p:nvPr/>
        </p:nvCxnSpPr>
        <p:spPr>
          <a:xfrm flipV="1">
            <a:off x="1672970" y="3140967"/>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91AAAB-BEA7-41F1-A347-32384F22C811}"/>
              </a:ext>
            </a:extLst>
          </p:cNvPr>
          <p:cNvCxnSpPr>
            <a:cxnSpLocks/>
          </p:cNvCxnSpPr>
          <p:nvPr/>
        </p:nvCxnSpPr>
        <p:spPr>
          <a:xfrm flipV="1">
            <a:off x="3761202" y="3163270"/>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09765B-AA66-4006-B700-57FC1B0A5117}"/>
              </a:ext>
            </a:extLst>
          </p:cNvPr>
          <p:cNvCxnSpPr>
            <a:cxnSpLocks/>
          </p:cNvCxnSpPr>
          <p:nvPr/>
        </p:nvCxnSpPr>
        <p:spPr>
          <a:xfrm flipV="1">
            <a:off x="5633410" y="3235278"/>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65CF9A3-E7FF-4AFC-A923-C19EE98C2DF6}"/>
              </a:ext>
            </a:extLst>
          </p:cNvPr>
          <p:cNvCxnSpPr>
            <a:cxnSpLocks/>
          </p:cNvCxnSpPr>
          <p:nvPr/>
        </p:nvCxnSpPr>
        <p:spPr>
          <a:xfrm flipV="1">
            <a:off x="7073570" y="3212976"/>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64DE83-9964-42C2-B439-6254B1058403}"/>
              </a:ext>
            </a:extLst>
          </p:cNvPr>
          <p:cNvCxnSpPr>
            <a:cxnSpLocks/>
          </p:cNvCxnSpPr>
          <p:nvPr/>
        </p:nvCxnSpPr>
        <p:spPr>
          <a:xfrm>
            <a:off x="3032428" y="3694784"/>
            <a:ext cx="0" cy="488313"/>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D37E83-6F82-42B5-A2FE-FB8EA91531C5}"/>
              </a:ext>
            </a:extLst>
          </p:cNvPr>
          <p:cNvCxnSpPr>
            <a:cxnSpLocks/>
          </p:cNvCxnSpPr>
          <p:nvPr/>
        </p:nvCxnSpPr>
        <p:spPr>
          <a:xfrm flipH="1">
            <a:off x="3761202" y="3847504"/>
            <a:ext cx="3701760" cy="1023282"/>
          </a:xfrm>
          <a:prstGeom prst="straightConnector1">
            <a:avLst/>
          </a:prstGeom>
          <a:ln w="5715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D3832F1-03EC-4C1A-ADFA-72204998F8CB}"/>
              </a:ext>
            </a:extLst>
          </p:cNvPr>
          <p:cNvSpPr txBox="1"/>
          <p:nvPr/>
        </p:nvSpPr>
        <p:spPr>
          <a:xfrm>
            <a:off x="2123728" y="5581644"/>
            <a:ext cx="1885052" cy="923330"/>
          </a:xfrm>
          <a:prstGeom prst="rect">
            <a:avLst/>
          </a:prstGeom>
          <a:noFill/>
        </p:spPr>
        <p:txBody>
          <a:bodyPr wrap="square" rtlCol="0">
            <a:spAutoFit/>
          </a:bodyPr>
          <a:lstStyle/>
          <a:p>
            <a:pPr algn="ctr"/>
            <a:r>
              <a:rPr lang="en-CA" dirty="0"/>
              <a:t>Unformatted summary tables</a:t>
            </a:r>
          </a:p>
        </p:txBody>
      </p:sp>
      <p:sp>
        <p:nvSpPr>
          <p:cNvPr id="39" name="TextBox 38">
            <a:extLst>
              <a:ext uri="{FF2B5EF4-FFF2-40B4-BE49-F238E27FC236}">
                <a16:creationId xmlns:a16="http://schemas.microsoft.com/office/drawing/2014/main" id="{D556A284-1252-4F42-9334-180D358F084C}"/>
              </a:ext>
            </a:extLst>
          </p:cNvPr>
          <p:cNvSpPr txBox="1"/>
          <p:nvPr/>
        </p:nvSpPr>
        <p:spPr>
          <a:xfrm>
            <a:off x="4067944" y="2051556"/>
            <a:ext cx="1885052" cy="369332"/>
          </a:xfrm>
          <a:prstGeom prst="rect">
            <a:avLst/>
          </a:prstGeom>
          <a:noFill/>
        </p:spPr>
        <p:txBody>
          <a:bodyPr wrap="square" rtlCol="0">
            <a:spAutoFit/>
          </a:bodyPr>
          <a:lstStyle/>
          <a:p>
            <a:pPr algn="ctr"/>
            <a:r>
              <a:rPr lang="en-CA" dirty="0"/>
              <a:t>Raw data</a:t>
            </a:r>
          </a:p>
        </p:txBody>
      </p:sp>
      <p:sp>
        <p:nvSpPr>
          <p:cNvPr id="40" name="TextBox 39">
            <a:extLst>
              <a:ext uri="{FF2B5EF4-FFF2-40B4-BE49-F238E27FC236}">
                <a16:creationId xmlns:a16="http://schemas.microsoft.com/office/drawing/2014/main" id="{FA6A5DBA-1C22-4A23-91D4-27E77970379C}"/>
              </a:ext>
            </a:extLst>
          </p:cNvPr>
          <p:cNvSpPr txBox="1"/>
          <p:nvPr/>
        </p:nvSpPr>
        <p:spPr>
          <a:xfrm>
            <a:off x="7295460" y="1918573"/>
            <a:ext cx="1885052" cy="646331"/>
          </a:xfrm>
          <a:prstGeom prst="rect">
            <a:avLst/>
          </a:prstGeom>
          <a:noFill/>
        </p:spPr>
        <p:txBody>
          <a:bodyPr wrap="square" rtlCol="0">
            <a:spAutoFit/>
          </a:bodyPr>
          <a:lstStyle/>
          <a:p>
            <a:pPr algn="ctr"/>
            <a:r>
              <a:rPr lang="en-CA" dirty="0"/>
              <a:t>Final formatted report</a:t>
            </a:r>
          </a:p>
        </p:txBody>
      </p:sp>
    </p:spTree>
    <p:extLst>
      <p:ext uri="{BB962C8B-B14F-4D97-AF65-F5344CB8AC3E}">
        <p14:creationId xmlns:p14="http://schemas.microsoft.com/office/powerpoint/2010/main" val="79899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FF1E-2C6E-4E50-A4C1-FC13203564D7}"/>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9E784FE4-6E37-4B24-AA83-ACC60C75E6FE}"/>
              </a:ext>
            </a:extLst>
          </p:cNvPr>
          <p:cNvSpPr>
            <a:spLocks noGrp="1"/>
          </p:cNvSpPr>
          <p:nvPr>
            <p:ph idx="1"/>
          </p:nvPr>
        </p:nvSpPr>
        <p:spPr/>
        <p:txBody>
          <a:bodyPr/>
          <a:lstStyle/>
          <a:p>
            <a:pPr marL="0" indent="0">
              <a:buNone/>
            </a:pPr>
            <a:r>
              <a:rPr lang="en-CA" dirty="0"/>
              <a:t>Issues:</a:t>
            </a:r>
          </a:p>
          <a:p>
            <a:pPr marL="0" indent="0">
              <a:buNone/>
            </a:pPr>
            <a:endParaRPr lang="en-CA" dirty="0"/>
          </a:p>
          <a:p>
            <a:pPr marL="457200" indent="-457200">
              <a:buFont typeface="+mj-lt"/>
              <a:buAutoNum type="arabicPeriod"/>
            </a:pPr>
            <a:r>
              <a:rPr lang="en-US" dirty="0"/>
              <a:t>Run by different employees at BC Stats</a:t>
            </a:r>
          </a:p>
          <a:p>
            <a:pPr marL="857250" lvl="1" indent="-457200"/>
            <a:r>
              <a:rPr lang="en-US" dirty="0"/>
              <a:t>Minimal standardization</a:t>
            </a:r>
          </a:p>
          <a:p>
            <a:pPr marL="857250" lvl="1" indent="-457200"/>
            <a:r>
              <a:rPr lang="en-US" dirty="0"/>
              <a:t>Lack of version control</a:t>
            </a:r>
          </a:p>
          <a:p>
            <a:pPr marL="457200" indent="-457200">
              <a:buFont typeface="+mj-lt"/>
              <a:buAutoNum type="arabicPeriod"/>
            </a:pPr>
            <a:r>
              <a:rPr lang="en-US" dirty="0"/>
              <a:t>Report generation done by an individual IT resource for all projects</a:t>
            </a:r>
            <a:endParaRPr lang="en-CA" dirty="0"/>
          </a:p>
          <a:p>
            <a:endParaRPr lang="en-CA" dirty="0"/>
          </a:p>
        </p:txBody>
      </p:sp>
      <p:sp>
        <p:nvSpPr>
          <p:cNvPr id="4" name="Slide Number Placeholder 3">
            <a:extLst>
              <a:ext uri="{FF2B5EF4-FFF2-40B4-BE49-F238E27FC236}">
                <a16:creationId xmlns:a16="http://schemas.microsoft.com/office/drawing/2014/main" id="{B6365B11-9947-433B-8BA2-4F3B303B7F27}"/>
              </a:ext>
            </a:extLst>
          </p:cNvPr>
          <p:cNvSpPr>
            <a:spLocks noGrp="1"/>
          </p:cNvSpPr>
          <p:nvPr>
            <p:ph type="sldNum" sz="quarter" idx="10"/>
          </p:nvPr>
        </p:nvSpPr>
        <p:spPr/>
        <p:txBody>
          <a:bodyPr/>
          <a:lstStyle/>
          <a:p>
            <a:pPr>
              <a:defRPr/>
            </a:pPr>
            <a:fld id="{5632B606-720B-4421-A81B-C4A023C69B28}" type="slidenum">
              <a:rPr lang="en-CA" smtClean="0"/>
              <a:pPr>
                <a:defRPr/>
              </a:pPr>
              <a:t>22</a:t>
            </a:fld>
            <a:endParaRPr lang="en-CA" dirty="0"/>
          </a:p>
        </p:txBody>
      </p:sp>
    </p:spTree>
    <p:extLst>
      <p:ext uri="{BB962C8B-B14F-4D97-AF65-F5344CB8AC3E}">
        <p14:creationId xmlns:p14="http://schemas.microsoft.com/office/powerpoint/2010/main" val="21106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32BDF4-A8B0-4CD4-9EEF-7A001C6D5AAE}"/>
              </a:ext>
            </a:extLst>
          </p:cNvPr>
          <p:cNvPicPr>
            <a:picLocks noChangeAspect="1"/>
          </p:cNvPicPr>
          <p:nvPr/>
        </p:nvPicPr>
        <p:blipFill>
          <a:blip r:embed="rId3"/>
          <a:stretch>
            <a:fillRect/>
          </a:stretch>
        </p:blipFill>
        <p:spPr>
          <a:xfrm>
            <a:off x="3213070" y="2562669"/>
            <a:ext cx="2717861" cy="3386610"/>
          </a:xfrm>
          <a:prstGeom prst="rect">
            <a:avLst/>
          </a:prstGeom>
        </p:spPr>
      </p:pic>
      <p:sp>
        <p:nvSpPr>
          <p:cNvPr id="2" name="Title 1">
            <a:extLst>
              <a:ext uri="{FF2B5EF4-FFF2-40B4-BE49-F238E27FC236}">
                <a16:creationId xmlns:a16="http://schemas.microsoft.com/office/drawing/2014/main" id="{8366C685-A467-4B07-AB9D-BD77B667CA92}"/>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9B6E1948-BADF-43ED-B30C-5CF96D92DA5B}"/>
              </a:ext>
            </a:extLst>
          </p:cNvPr>
          <p:cNvSpPr>
            <a:spLocks noGrp="1"/>
          </p:cNvSpPr>
          <p:nvPr>
            <p:ph idx="1"/>
          </p:nvPr>
        </p:nvSpPr>
        <p:spPr>
          <a:xfrm>
            <a:off x="457200" y="908721"/>
            <a:ext cx="8003232" cy="5040560"/>
          </a:xfrm>
        </p:spPr>
        <p:txBody>
          <a:bodyPr/>
          <a:lstStyle/>
          <a:p>
            <a:pPr marL="0" indent="0">
              <a:buNone/>
            </a:pPr>
            <a:r>
              <a:rPr lang="en-CA" dirty="0"/>
              <a:t>Tackling Standardization/Version Control:</a:t>
            </a:r>
          </a:p>
          <a:p>
            <a:pPr marL="0" indent="0">
              <a:buNone/>
            </a:pPr>
            <a:endParaRPr lang="en-CA" dirty="0"/>
          </a:p>
          <a:p>
            <a:pPr marL="457200" indent="-457200">
              <a:buFont typeface="+mj-lt"/>
              <a:buAutoNum type="arabicPeriod"/>
            </a:pPr>
            <a:r>
              <a:rPr lang="en-CA" dirty="0"/>
              <a:t>Template folder structure</a:t>
            </a:r>
          </a:p>
          <a:p>
            <a:pPr marL="457200" indent="-457200">
              <a:buFont typeface="+mj-lt"/>
              <a:buAutoNum type="arabicPeriod"/>
            </a:pPr>
            <a:endParaRPr lang="en-CA" dirty="0"/>
          </a:p>
          <a:p>
            <a:pPr marL="457200" indent="-457200">
              <a:buFont typeface="+mj-lt"/>
              <a:buAutoNum type="arabicPeriod"/>
            </a:pPr>
            <a:endParaRPr lang="en-CA" dirty="0"/>
          </a:p>
          <a:p>
            <a:pPr marL="457200" indent="-457200">
              <a:buFont typeface="+mj-lt"/>
              <a:buAutoNum type="arabicPeriod"/>
            </a:pPr>
            <a:endParaRPr lang="en-CA" dirty="0"/>
          </a:p>
        </p:txBody>
      </p:sp>
      <p:sp>
        <p:nvSpPr>
          <p:cNvPr id="4" name="Slide Number Placeholder 3">
            <a:extLst>
              <a:ext uri="{FF2B5EF4-FFF2-40B4-BE49-F238E27FC236}">
                <a16:creationId xmlns:a16="http://schemas.microsoft.com/office/drawing/2014/main" id="{DF5F4371-68CF-49F3-A5B0-1AEFBA06F45A}"/>
              </a:ext>
            </a:extLst>
          </p:cNvPr>
          <p:cNvSpPr>
            <a:spLocks noGrp="1"/>
          </p:cNvSpPr>
          <p:nvPr>
            <p:ph type="sldNum" sz="quarter" idx="10"/>
          </p:nvPr>
        </p:nvSpPr>
        <p:spPr/>
        <p:txBody>
          <a:bodyPr/>
          <a:lstStyle/>
          <a:p>
            <a:pPr>
              <a:defRPr/>
            </a:pPr>
            <a:fld id="{5632B606-720B-4421-A81B-C4A023C69B28}" type="slidenum">
              <a:rPr lang="en-CA" smtClean="0"/>
              <a:pPr>
                <a:defRPr/>
              </a:pPr>
              <a:t>23</a:t>
            </a:fld>
            <a:endParaRPr lang="en-CA" dirty="0"/>
          </a:p>
        </p:txBody>
      </p:sp>
    </p:spTree>
    <p:extLst>
      <p:ext uri="{BB962C8B-B14F-4D97-AF65-F5344CB8AC3E}">
        <p14:creationId xmlns:p14="http://schemas.microsoft.com/office/powerpoint/2010/main" val="181325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556A-F5CC-4188-B236-59AC57D355B8}"/>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FC20142F-A09E-41F2-BD1A-DC488E32B04C}"/>
              </a:ext>
            </a:extLst>
          </p:cNvPr>
          <p:cNvSpPr>
            <a:spLocks noGrp="1"/>
          </p:cNvSpPr>
          <p:nvPr>
            <p:ph idx="1"/>
          </p:nvPr>
        </p:nvSpPr>
        <p:spPr/>
        <p:txBody>
          <a:bodyPr/>
          <a:lstStyle/>
          <a:p>
            <a:pPr marL="0" indent="0">
              <a:buNone/>
            </a:pPr>
            <a:r>
              <a:rPr lang="en-CA" dirty="0"/>
              <a:t>Tackling Standardization/Version Control:</a:t>
            </a:r>
          </a:p>
          <a:p>
            <a:pPr marL="0" indent="0">
              <a:buNone/>
            </a:pPr>
            <a:endParaRPr lang="en-CA" dirty="0"/>
          </a:p>
          <a:p>
            <a:pPr marL="457200" indent="-457200">
              <a:buFont typeface="+mj-lt"/>
              <a:buAutoNum type="arabicPeriod" startAt="2"/>
            </a:pPr>
            <a:r>
              <a:rPr lang="en-CA" dirty="0"/>
              <a:t>Template </a:t>
            </a:r>
            <a:r>
              <a:rPr lang="en-US" dirty="0"/>
              <a:t>SPSS syntax </a:t>
            </a:r>
            <a:r>
              <a:rPr lang="en-US" sz="2400" dirty="0"/>
              <a:t>and Excel “syntax generator” files with updatable formulas</a:t>
            </a:r>
            <a:endParaRPr lang="en-CA" sz="2400" dirty="0"/>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61B7CA06-F662-4896-8835-EC8730D2B14F}"/>
              </a:ext>
            </a:extLst>
          </p:cNvPr>
          <p:cNvSpPr>
            <a:spLocks noGrp="1"/>
          </p:cNvSpPr>
          <p:nvPr>
            <p:ph type="sldNum" sz="quarter" idx="10"/>
          </p:nvPr>
        </p:nvSpPr>
        <p:spPr/>
        <p:txBody>
          <a:bodyPr/>
          <a:lstStyle/>
          <a:p>
            <a:pPr>
              <a:defRPr/>
            </a:pPr>
            <a:fld id="{5632B606-720B-4421-A81B-C4A023C69B28}" type="slidenum">
              <a:rPr lang="en-CA" smtClean="0"/>
              <a:pPr>
                <a:defRPr/>
              </a:pPr>
              <a:t>24</a:t>
            </a:fld>
            <a:endParaRPr lang="en-CA" dirty="0"/>
          </a:p>
        </p:txBody>
      </p:sp>
      <p:pic>
        <p:nvPicPr>
          <p:cNvPr id="6" name="Picture 5">
            <a:extLst>
              <a:ext uri="{FF2B5EF4-FFF2-40B4-BE49-F238E27FC236}">
                <a16:creationId xmlns:a16="http://schemas.microsoft.com/office/drawing/2014/main" id="{C0E86891-E771-4E39-8287-85383E44B522}"/>
              </a:ext>
            </a:extLst>
          </p:cNvPr>
          <p:cNvPicPr>
            <a:picLocks noChangeAspect="1"/>
          </p:cNvPicPr>
          <p:nvPr/>
        </p:nvPicPr>
        <p:blipFill>
          <a:blip r:embed="rId3"/>
          <a:stretch>
            <a:fillRect/>
          </a:stretch>
        </p:blipFill>
        <p:spPr>
          <a:xfrm>
            <a:off x="1301" y="3061465"/>
            <a:ext cx="9144000" cy="2106706"/>
          </a:xfrm>
          <a:prstGeom prst="rect">
            <a:avLst/>
          </a:prstGeom>
        </p:spPr>
      </p:pic>
    </p:spTree>
    <p:extLst>
      <p:ext uri="{BB962C8B-B14F-4D97-AF65-F5344CB8AC3E}">
        <p14:creationId xmlns:p14="http://schemas.microsoft.com/office/powerpoint/2010/main" val="306030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B4BBC-938A-4A5F-BD60-D6036E92E2E8}"/>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3E139217-2E42-479F-952A-3B884C8C93BF}"/>
              </a:ext>
            </a:extLst>
          </p:cNvPr>
          <p:cNvSpPr>
            <a:spLocks noGrp="1"/>
          </p:cNvSpPr>
          <p:nvPr>
            <p:ph idx="1"/>
          </p:nvPr>
        </p:nvSpPr>
        <p:spPr/>
        <p:txBody>
          <a:bodyPr/>
          <a:lstStyle/>
          <a:p>
            <a:pPr marL="0" indent="0">
              <a:buNone/>
            </a:pPr>
            <a:r>
              <a:rPr lang="en-CA" dirty="0"/>
              <a:t>Tackling IT dependency:</a:t>
            </a:r>
          </a:p>
          <a:p>
            <a:pPr marL="0" indent="0">
              <a:buNone/>
            </a:pPr>
            <a:endParaRPr lang="en-CA" dirty="0"/>
          </a:p>
          <a:p>
            <a:pPr marL="457200" indent="-457200">
              <a:buFont typeface="+mj-lt"/>
              <a:buAutoNum type="arabicPeriod"/>
            </a:pPr>
            <a:r>
              <a:rPr lang="en-US" dirty="0"/>
              <a:t>Used R to generate the final Excel reports</a:t>
            </a:r>
          </a:p>
          <a:p>
            <a:pPr lvl="1"/>
            <a:r>
              <a:rPr lang="en-US" dirty="0"/>
              <a:t>Inputs: SPSS dataset, Excel “syntax-generator” file</a:t>
            </a:r>
          </a:p>
          <a:p>
            <a:pPr lvl="1"/>
            <a:r>
              <a:rPr lang="en-US" dirty="0"/>
              <a:t>Customization: from inputs and at the top of the R script only</a:t>
            </a:r>
          </a:p>
        </p:txBody>
      </p:sp>
      <p:sp>
        <p:nvSpPr>
          <p:cNvPr id="4" name="Slide Number Placeholder 3">
            <a:extLst>
              <a:ext uri="{FF2B5EF4-FFF2-40B4-BE49-F238E27FC236}">
                <a16:creationId xmlns:a16="http://schemas.microsoft.com/office/drawing/2014/main" id="{49D8033B-529D-41C2-8D86-9BBE76A956C1}"/>
              </a:ext>
            </a:extLst>
          </p:cNvPr>
          <p:cNvSpPr>
            <a:spLocks noGrp="1"/>
          </p:cNvSpPr>
          <p:nvPr>
            <p:ph type="sldNum" sz="quarter" idx="10"/>
          </p:nvPr>
        </p:nvSpPr>
        <p:spPr/>
        <p:txBody>
          <a:bodyPr/>
          <a:lstStyle/>
          <a:p>
            <a:pPr>
              <a:defRPr/>
            </a:pPr>
            <a:fld id="{5632B606-720B-4421-A81B-C4A023C69B28}" type="slidenum">
              <a:rPr lang="en-CA" smtClean="0"/>
              <a:pPr>
                <a:defRPr/>
              </a:pPr>
              <a:t>25</a:t>
            </a:fld>
            <a:endParaRPr lang="en-CA" dirty="0"/>
          </a:p>
        </p:txBody>
      </p:sp>
      <p:pic>
        <p:nvPicPr>
          <p:cNvPr id="6" name="Picture 5">
            <a:extLst>
              <a:ext uri="{FF2B5EF4-FFF2-40B4-BE49-F238E27FC236}">
                <a16:creationId xmlns:a16="http://schemas.microsoft.com/office/drawing/2014/main" id="{84894D64-950D-4100-A7AA-19CCD756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21" y="3254439"/>
            <a:ext cx="7220958" cy="2838846"/>
          </a:xfrm>
          <a:prstGeom prst="rect">
            <a:avLst/>
          </a:prstGeom>
        </p:spPr>
      </p:pic>
    </p:spTree>
    <p:extLst>
      <p:ext uri="{BB962C8B-B14F-4D97-AF65-F5344CB8AC3E}">
        <p14:creationId xmlns:p14="http://schemas.microsoft.com/office/powerpoint/2010/main" val="21244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26E8-2DA1-4F52-AE64-6B1D144027F6}"/>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FA2BEE27-20E7-4D87-AE36-D87EAC4504F2}"/>
              </a:ext>
            </a:extLst>
          </p:cNvPr>
          <p:cNvSpPr>
            <a:spLocks noGrp="1"/>
          </p:cNvSpPr>
          <p:nvPr>
            <p:ph idx="1"/>
          </p:nvPr>
        </p:nvSpPr>
        <p:spPr/>
        <p:txBody>
          <a:bodyPr/>
          <a:lstStyle/>
          <a:p>
            <a:pPr marL="0" indent="0">
              <a:buNone/>
            </a:pPr>
            <a:r>
              <a:rPr lang="en-CA" dirty="0"/>
              <a:t>Output – Response Rates:</a:t>
            </a:r>
          </a:p>
          <a:p>
            <a:pPr marL="0" indent="0">
              <a:buNone/>
            </a:pPr>
            <a:endParaRPr lang="en-CA" dirty="0"/>
          </a:p>
          <a:p>
            <a:endParaRPr lang="en-CA" dirty="0"/>
          </a:p>
          <a:p>
            <a:endParaRPr lang="en-CA" dirty="0"/>
          </a:p>
          <a:p>
            <a:endParaRPr lang="en-CA" dirty="0"/>
          </a:p>
          <a:p>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97C3B67D-1799-4599-94B2-F5EC0EF90652}"/>
              </a:ext>
            </a:extLst>
          </p:cNvPr>
          <p:cNvSpPr>
            <a:spLocks noGrp="1"/>
          </p:cNvSpPr>
          <p:nvPr>
            <p:ph type="sldNum" sz="quarter" idx="10"/>
          </p:nvPr>
        </p:nvSpPr>
        <p:spPr/>
        <p:txBody>
          <a:bodyPr/>
          <a:lstStyle/>
          <a:p>
            <a:pPr>
              <a:defRPr/>
            </a:pPr>
            <a:fld id="{5632B606-720B-4421-A81B-C4A023C69B28}" type="slidenum">
              <a:rPr lang="en-CA" smtClean="0"/>
              <a:pPr>
                <a:defRPr/>
              </a:pPr>
              <a:t>26</a:t>
            </a:fld>
            <a:endParaRPr lang="en-CA" dirty="0"/>
          </a:p>
        </p:txBody>
      </p:sp>
      <p:pic>
        <p:nvPicPr>
          <p:cNvPr id="6" name="Picture 5">
            <a:extLst>
              <a:ext uri="{FF2B5EF4-FFF2-40B4-BE49-F238E27FC236}">
                <a16:creationId xmlns:a16="http://schemas.microsoft.com/office/drawing/2014/main" id="{E89F466B-A2E5-44DB-BD3C-7E60865A5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206" y="2306569"/>
            <a:ext cx="6001588" cy="2524477"/>
          </a:xfrm>
          <a:prstGeom prst="rect">
            <a:avLst/>
          </a:prstGeom>
        </p:spPr>
      </p:pic>
    </p:spTree>
    <p:extLst>
      <p:ext uri="{BB962C8B-B14F-4D97-AF65-F5344CB8AC3E}">
        <p14:creationId xmlns:p14="http://schemas.microsoft.com/office/powerpoint/2010/main" val="2875419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DA49-2012-4054-8D7A-4DC4C3D08FEE}"/>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ED8AF9F9-6CA7-4C4F-9858-6329C48C4004}"/>
              </a:ext>
            </a:extLst>
          </p:cNvPr>
          <p:cNvSpPr>
            <a:spLocks noGrp="1"/>
          </p:cNvSpPr>
          <p:nvPr>
            <p:ph idx="1"/>
          </p:nvPr>
        </p:nvSpPr>
        <p:spPr/>
        <p:txBody>
          <a:bodyPr/>
          <a:lstStyle/>
          <a:p>
            <a:pPr marL="0" indent="0">
              <a:buNone/>
            </a:pPr>
            <a:r>
              <a:rPr lang="en-CA" dirty="0"/>
              <a:t>Output – Engagement Model:</a:t>
            </a:r>
          </a:p>
        </p:txBody>
      </p:sp>
      <p:sp>
        <p:nvSpPr>
          <p:cNvPr id="4" name="Slide Number Placeholder 3">
            <a:extLst>
              <a:ext uri="{FF2B5EF4-FFF2-40B4-BE49-F238E27FC236}">
                <a16:creationId xmlns:a16="http://schemas.microsoft.com/office/drawing/2014/main" id="{2A76E7DD-17E2-4DDF-A638-E719C3F2254C}"/>
              </a:ext>
            </a:extLst>
          </p:cNvPr>
          <p:cNvSpPr>
            <a:spLocks noGrp="1"/>
          </p:cNvSpPr>
          <p:nvPr>
            <p:ph type="sldNum" sz="quarter" idx="10"/>
          </p:nvPr>
        </p:nvSpPr>
        <p:spPr/>
        <p:txBody>
          <a:bodyPr/>
          <a:lstStyle/>
          <a:p>
            <a:pPr>
              <a:defRPr/>
            </a:pPr>
            <a:fld id="{5632B606-720B-4421-A81B-C4A023C69B28}" type="slidenum">
              <a:rPr lang="en-CA" smtClean="0"/>
              <a:pPr>
                <a:defRPr/>
              </a:pPr>
              <a:t>27</a:t>
            </a:fld>
            <a:endParaRPr lang="en-CA" dirty="0"/>
          </a:p>
        </p:txBody>
      </p:sp>
      <p:pic>
        <p:nvPicPr>
          <p:cNvPr id="10" name="Picture 9">
            <a:extLst>
              <a:ext uri="{FF2B5EF4-FFF2-40B4-BE49-F238E27FC236}">
                <a16:creationId xmlns:a16="http://schemas.microsoft.com/office/drawing/2014/main" id="{D824D0B4-BFE2-41E0-92BA-1B400B970B23}"/>
              </a:ext>
            </a:extLst>
          </p:cNvPr>
          <p:cNvPicPr>
            <a:picLocks noChangeAspect="1"/>
          </p:cNvPicPr>
          <p:nvPr/>
        </p:nvPicPr>
        <p:blipFill>
          <a:blip r:embed="rId3"/>
          <a:stretch>
            <a:fillRect/>
          </a:stretch>
        </p:blipFill>
        <p:spPr>
          <a:xfrm>
            <a:off x="679699" y="2147708"/>
            <a:ext cx="7735380" cy="2562583"/>
          </a:xfrm>
          <a:prstGeom prst="rect">
            <a:avLst/>
          </a:prstGeom>
        </p:spPr>
      </p:pic>
    </p:spTree>
    <p:extLst>
      <p:ext uri="{BB962C8B-B14F-4D97-AF65-F5344CB8AC3E}">
        <p14:creationId xmlns:p14="http://schemas.microsoft.com/office/powerpoint/2010/main" val="402272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AC37-2E9A-4563-96D9-5286ECA44D52}"/>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49A92076-0E0A-4C27-9A91-02C43CD36CB2}"/>
              </a:ext>
            </a:extLst>
          </p:cNvPr>
          <p:cNvSpPr>
            <a:spLocks noGrp="1"/>
          </p:cNvSpPr>
          <p:nvPr>
            <p:ph idx="1"/>
          </p:nvPr>
        </p:nvSpPr>
        <p:spPr/>
        <p:txBody>
          <a:bodyPr/>
          <a:lstStyle/>
          <a:p>
            <a:pPr marL="0" indent="0">
              <a:buNone/>
            </a:pPr>
            <a:r>
              <a:rPr lang="en-CA" dirty="0"/>
              <a:t>Output – Question Scores:</a:t>
            </a:r>
          </a:p>
        </p:txBody>
      </p:sp>
      <p:sp>
        <p:nvSpPr>
          <p:cNvPr id="4" name="Slide Number Placeholder 3">
            <a:extLst>
              <a:ext uri="{FF2B5EF4-FFF2-40B4-BE49-F238E27FC236}">
                <a16:creationId xmlns:a16="http://schemas.microsoft.com/office/drawing/2014/main" id="{BE4915CC-527F-40FB-B605-54CD48504AA7}"/>
              </a:ext>
            </a:extLst>
          </p:cNvPr>
          <p:cNvSpPr>
            <a:spLocks noGrp="1"/>
          </p:cNvSpPr>
          <p:nvPr>
            <p:ph type="sldNum" sz="quarter" idx="10"/>
          </p:nvPr>
        </p:nvSpPr>
        <p:spPr/>
        <p:txBody>
          <a:bodyPr/>
          <a:lstStyle/>
          <a:p>
            <a:pPr>
              <a:defRPr/>
            </a:pPr>
            <a:fld id="{5632B606-720B-4421-A81B-C4A023C69B28}" type="slidenum">
              <a:rPr lang="en-CA" smtClean="0"/>
              <a:pPr>
                <a:defRPr/>
              </a:pPr>
              <a:t>28</a:t>
            </a:fld>
            <a:endParaRPr lang="en-CA" dirty="0"/>
          </a:p>
        </p:txBody>
      </p:sp>
      <p:pic>
        <p:nvPicPr>
          <p:cNvPr id="13" name="Picture 12">
            <a:extLst>
              <a:ext uri="{FF2B5EF4-FFF2-40B4-BE49-F238E27FC236}">
                <a16:creationId xmlns:a16="http://schemas.microsoft.com/office/drawing/2014/main" id="{BCBBB260-1492-44AF-A9E3-B57622297C4D}"/>
              </a:ext>
            </a:extLst>
          </p:cNvPr>
          <p:cNvPicPr>
            <a:picLocks noChangeAspect="1"/>
          </p:cNvPicPr>
          <p:nvPr/>
        </p:nvPicPr>
        <p:blipFill>
          <a:blip r:embed="rId3"/>
          <a:stretch>
            <a:fillRect/>
          </a:stretch>
        </p:blipFill>
        <p:spPr>
          <a:xfrm>
            <a:off x="445213" y="2214107"/>
            <a:ext cx="8106716" cy="2429786"/>
          </a:xfrm>
          <a:prstGeom prst="rect">
            <a:avLst/>
          </a:prstGeom>
        </p:spPr>
      </p:pic>
    </p:spTree>
    <p:extLst>
      <p:ext uri="{BB962C8B-B14F-4D97-AF65-F5344CB8AC3E}">
        <p14:creationId xmlns:p14="http://schemas.microsoft.com/office/powerpoint/2010/main" val="25354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7CC6FC-326A-4F96-AE53-766D10C18B40}"/>
              </a:ext>
            </a:extLst>
          </p:cNvPr>
          <p:cNvSpPr>
            <a:spLocks noGrp="1"/>
          </p:cNvSpPr>
          <p:nvPr>
            <p:ph type="sldNum" sz="quarter" idx="12"/>
          </p:nvPr>
        </p:nvSpPr>
        <p:spPr>
          <a:xfrm>
            <a:off x="467544"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F2267AD-D725-4C70-9E51-F0ACD2C48794}" type="slidenum">
              <a:rPr lang="en-CA" smtClean="0"/>
              <a:pPr/>
              <a:t>2</a:t>
            </a:fld>
            <a:endParaRPr lang="en-CA"/>
          </a:p>
        </p:txBody>
      </p:sp>
      <p:sp>
        <p:nvSpPr>
          <p:cNvPr id="5" name="TextBox 4">
            <a:extLst>
              <a:ext uri="{FF2B5EF4-FFF2-40B4-BE49-F238E27FC236}">
                <a16:creationId xmlns:a16="http://schemas.microsoft.com/office/drawing/2014/main" id="{651EEB21-B057-4D93-B07F-D2EF29A3AC5C}"/>
              </a:ext>
            </a:extLst>
          </p:cNvPr>
          <p:cNvSpPr txBox="1"/>
          <p:nvPr/>
        </p:nvSpPr>
        <p:spPr>
          <a:xfrm>
            <a:off x="295447" y="328210"/>
            <a:ext cx="2898550" cy="646331"/>
          </a:xfrm>
          <a:prstGeom prst="rect">
            <a:avLst/>
          </a:prstGeom>
          <a:noFill/>
        </p:spPr>
        <p:txBody>
          <a:bodyPr wrap="none" rtlCol="0">
            <a:spAutoFit/>
          </a:bodyPr>
          <a:lstStyle/>
          <a:p>
            <a:r>
              <a:rPr lang="en-CA" sz="3600" b="1" dirty="0">
                <a:solidFill>
                  <a:schemeClr val="bg1">
                    <a:lumMod val="95000"/>
                  </a:schemeClr>
                </a:solidFill>
                <a:latin typeface="BC Sans" pitchFamily="2" charset="0"/>
                <a:ea typeface="BC Sans" pitchFamily="2" charset="0"/>
              </a:rPr>
              <a:t>What we do</a:t>
            </a:r>
          </a:p>
        </p:txBody>
      </p:sp>
      <p:sp>
        <p:nvSpPr>
          <p:cNvPr id="4" name="TextBox 3">
            <a:extLst>
              <a:ext uri="{FF2B5EF4-FFF2-40B4-BE49-F238E27FC236}">
                <a16:creationId xmlns:a16="http://schemas.microsoft.com/office/drawing/2014/main" id="{20C92B71-C807-4F08-9373-C86A3288418C}"/>
              </a:ext>
            </a:extLst>
          </p:cNvPr>
          <p:cNvSpPr txBox="1"/>
          <p:nvPr/>
        </p:nvSpPr>
        <p:spPr>
          <a:xfrm>
            <a:off x="467544" y="1196752"/>
            <a:ext cx="7776863" cy="4401205"/>
          </a:xfrm>
          <a:prstGeom prst="rect">
            <a:avLst/>
          </a:prstGeom>
          <a:noFill/>
        </p:spPr>
        <p:txBody>
          <a:bodyPr wrap="square" rtlCol="0">
            <a:spAutoFit/>
          </a:bodyPr>
          <a:lstStyle/>
          <a:p>
            <a:r>
              <a:rPr lang="en-CA" sz="3200" dirty="0">
                <a:solidFill>
                  <a:schemeClr val="bg1"/>
                </a:solidFill>
                <a:latin typeface="BC Sans" pitchFamily="2" charset="0"/>
                <a:ea typeface="BC Sans" pitchFamily="2" charset="0"/>
              </a:rPr>
              <a:t>“…collect, compile, compare, analyze, abstract, project and distribute statistical information respecting the commercial, industrial, financial, social, economic and general activities and conditions of British Columbia and persons in British Columbia or doing business in British Columbia”</a:t>
            </a:r>
          </a:p>
          <a:p>
            <a:r>
              <a:rPr lang="en-CA" sz="2400" i="1" dirty="0">
                <a:solidFill>
                  <a:schemeClr val="bg1"/>
                </a:solidFill>
                <a:latin typeface="BC Sans" pitchFamily="2" charset="0"/>
                <a:ea typeface="BC Sans" pitchFamily="2" charset="0"/>
              </a:rPr>
              <a:t>–Statistics Act</a:t>
            </a:r>
            <a:r>
              <a:rPr lang="en-CA" sz="2400" dirty="0">
                <a:solidFill>
                  <a:schemeClr val="bg1"/>
                </a:solidFill>
                <a:latin typeface="BC Sans" pitchFamily="2" charset="0"/>
                <a:ea typeface="BC Sans" pitchFamily="2" charset="0"/>
              </a:rPr>
              <a:t>, section 5</a:t>
            </a:r>
          </a:p>
        </p:txBody>
      </p:sp>
    </p:spTree>
    <p:extLst>
      <p:ext uri="{BB962C8B-B14F-4D97-AF65-F5344CB8AC3E}">
        <p14:creationId xmlns:p14="http://schemas.microsoft.com/office/powerpoint/2010/main" val="951019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15B9-72D2-4FBB-A5BF-913E69D64275}"/>
              </a:ext>
            </a:extLst>
          </p:cNvPr>
          <p:cNvSpPr>
            <a:spLocks noGrp="1"/>
          </p:cNvSpPr>
          <p:nvPr>
            <p:ph type="title"/>
          </p:nvPr>
        </p:nvSpPr>
        <p:spPr/>
        <p:txBody>
          <a:bodyPr/>
          <a:lstStyle/>
          <a:p>
            <a:r>
              <a:rPr lang="en-CA" dirty="0"/>
              <a:t>Work Environment Survey Reporting</a:t>
            </a:r>
          </a:p>
        </p:txBody>
      </p:sp>
      <p:sp>
        <p:nvSpPr>
          <p:cNvPr id="3" name="Content Placeholder 2">
            <a:extLst>
              <a:ext uri="{FF2B5EF4-FFF2-40B4-BE49-F238E27FC236}">
                <a16:creationId xmlns:a16="http://schemas.microsoft.com/office/drawing/2014/main" id="{ADBA6143-2AF3-43FF-9A51-189DC96EA2B1}"/>
              </a:ext>
            </a:extLst>
          </p:cNvPr>
          <p:cNvSpPr>
            <a:spLocks noGrp="1"/>
          </p:cNvSpPr>
          <p:nvPr>
            <p:ph idx="1"/>
          </p:nvPr>
        </p:nvSpPr>
        <p:spPr/>
        <p:txBody>
          <a:bodyPr/>
          <a:lstStyle/>
          <a:p>
            <a:pPr marL="0" indent="0">
              <a:buNone/>
            </a:pPr>
            <a:r>
              <a:rPr lang="en-US" dirty="0"/>
              <a:t>Workflow enhancements:</a:t>
            </a:r>
          </a:p>
          <a:p>
            <a:pPr marL="0" indent="0">
              <a:buNone/>
            </a:pPr>
            <a:endParaRPr lang="en-US" dirty="0"/>
          </a:p>
          <a:p>
            <a:pPr marL="457200" indent="-457200">
              <a:buFont typeface="+mj-lt"/>
              <a:buAutoNum type="arabicPeriod"/>
            </a:pPr>
            <a:r>
              <a:rPr lang="en-US" dirty="0"/>
              <a:t>Clear direction and consistency across projects run by different people</a:t>
            </a:r>
          </a:p>
          <a:p>
            <a:pPr marL="457200" indent="-457200">
              <a:buFont typeface="+mj-lt"/>
              <a:buAutoNum type="arabicPeriod"/>
            </a:pPr>
            <a:r>
              <a:rPr lang="en-US" dirty="0"/>
              <a:t>No longer reliant on one person to produce all reports</a:t>
            </a:r>
          </a:p>
          <a:p>
            <a:pPr marL="457200" indent="-457200">
              <a:buFont typeface="+mj-lt"/>
              <a:buAutoNum type="arabicPeriod"/>
            </a:pPr>
            <a:endParaRPr lang="en-US" dirty="0"/>
          </a:p>
          <a:p>
            <a:pPr marL="0" indent="0">
              <a:buNone/>
            </a:pPr>
            <a:r>
              <a:rPr lang="en-US" dirty="0"/>
              <a:t>New Process:</a:t>
            </a:r>
          </a:p>
          <a:p>
            <a:pPr marL="0" indent="0">
              <a:buNone/>
            </a:pPr>
            <a:endParaRPr lang="en-US" dirty="0"/>
          </a:p>
        </p:txBody>
      </p:sp>
      <p:sp>
        <p:nvSpPr>
          <p:cNvPr id="4" name="Slide Number Placeholder 3">
            <a:extLst>
              <a:ext uri="{FF2B5EF4-FFF2-40B4-BE49-F238E27FC236}">
                <a16:creationId xmlns:a16="http://schemas.microsoft.com/office/drawing/2014/main" id="{D03247C8-DB2F-4096-9C51-C095221B2252}"/>
              </a:ext>
            </a:extLst>
          </p:cNvPr>
          <p:cNvSpPr>
            <a:spLocks noGrp="1"/>
          </p:cNvSpPr>
          <p:nvPr>
            <p:ph type="sldNum" sz="quarter" idx="10"/>
          </p:nvPr>
        </p:nvSpPr>
        <p:spPr/>
        <p:txBody>
          <a:bodyPr/>
          <a:lstStyle/>
          <a:p>
            <a:pPr>
              <a:defRPr/>
            </a:pPr>
            <a:fld id="{5632B606-720B-4421-A81B-C4A023C69B28}" type="slidenum">
              <a:rPr lang="en-CA" smtClean="0"/>
              <a:pPr>
                <a:defRPr/>
              </a:pPr>
              <a:t>29</a:t>
            </a:fld>
            <a:endParaRPr lang="en-CA" dirty="0"/>
          </a:p>
        </p:txBody>
      </p:sp>
      <p:pic>
        <p:nvPicPr>
          <p:cNvPr id="5" name="Picture 4">
            <a:extLst>
              <a:ext uri="{FF2B5EF4-FFF2-40B4-BE49-F238E27FC236}">
                <a16:creationId xmlns:a16="http://schemas.microsoft.com/office/drawing/2014/main" id="{138780B0-DB29-4926-85F5-F15209C821E8}"/>
              </a:ext>
            </a:extLst>
          </p:cNvPr>
          <p:cNvPicPr>
            <a:picLocks noChangeAspect="1"/>
          </p:cNvPicPr>
          <p:nvPr/>
        </p:nvPicPr>
        <p:blipFill>
          <a:blip r:embed="rId3"/>
          <a:stretch>
            <a:fillRect/>
          </a:stretch>
        </p:blipFill>
        <p:spPr>
          <a:xfrm>
            <a:off x="394444" y="4394129"/>
            <a:ext cx="1566128" cy="617306"/>
          </a:xfrm>
          <a:prstGeom prst="rect">
            <a:avLst/>
          </a:prstGeom>
        </p:spPr>
      </p:pic>
      <p:pic>
        <p:nvPicPr>
          <p:cNvPr id="6" name="Picture 5">
            <a:extLst>
              <a:ext uri="{FF2B5EF4-FFF2-40B4-BE49-F238E27FC236}">
                <a16:creationId xmlns:a16="http://schemas.microsoft.com/office/drawing/2014/main" id="{4FF24C16-A5AE-464C-A9DB-C73CB301FF74}"/>
              </a:ext>
            </a:extLst>
          </p:cNvPr>
          <p:cNvPicPr>
            <a:picLocks noChangeAspect="1"/>
          </p:cNvPicPr>
          <p:nvPr/>
        </p:nvPicPr>
        <p:blipFill>
          <a:blip r:embed="rId4"/>
          <a:stretch>
            <a:fillRect/>
          </a:stretch>
        </p:blipFill>
        <p:spPr>
          <a:xfrm>
            <a:off x="2771800" y="4225510"/>
            <a:ext cx="1268907" cy="1051707"/>
          </a:xfrm>
          <a:prstGeom prst="rect">
            <a:avLst/>
          </a:prstGeom>
        </p:spPr>
      </p:pic>
      <p:pic>
        <p:nvPicPr>
          <p:cNvPr id="7" name="Picture 6">
            <a:extLst>
              <a:ext uri="{FF2B5EF4-FFF2-40B4-BE49-F238E27FC236}">
                <a16:creationId xmlns:a16="http://schemas.microsoft.com/office/drawing/2014/main" id="{EA7C4EA1-39EF-47E1-9945-04E553E8FDF6}"/>
              </a:ext>
            </a:extLst>
          </p:cNvPr>
          <p:cNvPicPr>
            <a:picLocks noChangeAspect="1"/>
          </p:cNvPicPr>
          <p:nvPr/>
        </p:nvPicPr>
        <p:blipFill>
          <a:blip r:embed="rId5"/>
          <a:stretch>
            <a:fillRect/>
          </a:stretch>
        </p:blipFill>
        <p:spPr>
          <a:xfrm>
            <a:off x="7575241" y="4159746"/>
            <a:ext cx="1091717" cy="1148875"/>
          </a:xfrm>
          <a:prstGeom prst="rect">
            <a:avLst/>
          </a:prstGeom>
        </p:spPr>
      </p:pic>
      <p:cxnSp>
        <p:nvCxnSpPr>
          <p:cNvPr id="8" name="Straight Arrow Connector 7">
            <a:extLst>
              <a:ext uri="{FF2B5EF4-FFF2-40B4-BE49-F238E27FC236}">
                <a16:creationId xmlns:a16="http://schemas.microsoft.com/office/drawing/2014/main" id="{492FCCAE-170D-4B39-8375-6E00D07DC9EC}"/>
              </a:ext>
            </a:extLst>
          </p:cNvPr>
          <p:cNvCxnSpPr>
            <a:cxnSpLocks/>
          </p:cNvCxnSpPr>
          <p:nvPr/>
        </p:nvCxnSpPr>
        <p:spPr>
          <a:xfrm flipV="1">
            <a:off x="2033010" y="4723402"/>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00BCF1-94E5-4239-9C09-0ED6AE43FE3D}"/>
              </a:ext>
            </a:extLst>
          </p:cNvPr>
          <p:cNvCxnSpPr>
            <a:cxnSpLocks/>
          </p:cNvCxnSpPr>
          <p:nvPr/>
        </p:nvCxnSpPr>
        <p:spPr>
          <a:xfrm flipV="1">
            <a:off x="4121242" y="4745705"/>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D3FF418-35A2-4CCE-9049-BF7D5C06E6B5}"/>
              </a:ext>
            </a:extLst>
          </p:cNvPr>
          <p:cNvCxnSpPr>
            <a:cxnSpLocks/>
          </p:cNvCxnSpPr>
          <p:nvPr/>
        </p:nvCxnSpPr>
        <p:spPr>
          <a:xfrm flipV="1">
            <a:off x="6697353" y="4745705"/>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84614DD-2617-4FC2-A13E-F6582B58DE1E}"/>
              </a:ext>
            </a:extLst>
          </p:cNvPr>
          <p:cNvSpPr txBox="1"/>
          <p:nvPr/>
        </p:nvSpPr>
        <p:spPr>
          <a:xfrm>
            <a:off x="7180240" y="3532412"/>
            <a:ext cx="1885052" cy="646331"/>
          </a:xfrm>
          <a:prstGeom prst="rect">
            <a:avLst/>
          </a:prstGeom>
          <a:noFill/>
        </p:spPr>
        <p:txBody>
          <a:bodyPr wrap="square" rtlCol="0">
            <a:spAutoFit/>
          </a:bodyPr>
          <a:lstStyle/>
          <a:p>
            <a:pPr algn="ctr"/>
            <a:r>
              <a:rPr lang="en-CA" dirty="0"/>
              <a:t>Final formatted report</a:t>
            </a:r>
          </a:p>
        </p:txBody>
      </p:sp>
      <p:pic>
        <p:nvPicPr>
          <p:cNvPr id="12" name="Picture 11">
            <a:extLst>
              <a:ext uri="{FF2B5EF4-FFF2-40B4-BE49-F238E27FC236}">
                <a16:creationId xmlns:a16="http://schemas.microsoft.com/office/drawing/2014/main" id="{929E9D34-C9A3-4C7B-BD6A-62DF30DCA55C}"/>
              </a:ext>
            </a:extLst>
          </p:cNvPr>
          <p:cNvPicPr>
            <a:picLocks noChangeAspect="1"/>
          </p:cNvPicPr>
          <p:nvPr/>
        </p:nvPicPr>
        <p:blipFill>
          <a:blip r:embed="rId6"/>
          <a:stretch>
            <a:fillRect/>
          </a:stretch>
        </p:blipFill>
        <p:spPr>
          <a:xfrm>
            <a:off x="4836079" y="4075584"/>
            <a:ext cx="1536121" cy="1364647"/>
          </a:xfrm>
          <a:prstGeom prst="rect">
            <a:avLst/>
          </a:prstGeom>
        </p:spPr>
      </p:pic>
    </p:spTree>
    <p:extLst>
      <p:ext uri="{BB962C8B-B14F-4D97-AF65-F5344CB8AC3E}">
        <p14:creationId xmlns:p14="http://schemas.microsoft.com/office/powerpoint/2010/main" val="202463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8878-21B4-4BB2-8BAA-3E27CF7D6761}"/>
              </a:ext>
            </a:extLst>
          </p:cNvPr>
          <p:cNvSpPr>
            <a:spLocks noGrp="1"/>
          </p:cNvSpPr>
          <p:nvPr>
            <p:ph type="title"/>
          </p:nvPr>
        </p:nvSpPr>
        <p:spPr/>
        <p:txBody>
          <a:bodyPr/>
          <a:lstStyle/>
          <a:p>
            <a:r>
              <a:rPr lang="en-CA" dirty="0"/>
              <a:t>Infoline – Retail Sales Reporting</a:t>
            </a:r>
          </a:p>
        </p:txBody>
      </p:sp>
      <p:sp>
        <p:nvSpPr>
          <p:cNvPr id="3" name="Content Placeholder 2">
            <a:extLst>
              <a:ext uri="{FF2B5EF4-FFF2-40B4-BE49-F238E27FC236}">
                <a16:creationId xmlns:a16="http://schemas.microsoft.com/office/drawing/2014/main" id="{9FE53A46-0CE6-4C31-95E3-99831720206A}"/>
              </a:ext>
            </a:extLst>
          </p:cNvPr>
          <p:cNvSpPr>
            <a:spLocks noGrp="1"/>
          </p:cNvSpPr>
          <p:nvPr>
            <p:ph idx="1"/>
          </p:nvPr>
        </p:nvSpPr>
        <p:spPr/>
        <p:txBody>
          <a:bodyPr/>
          <a:lstStyle/>
          <a:p>
            <a:r>
              <a:rPr lang="en-CA" dirty="0"/>
              <a:t>Infoline is a free information bulletin that presents a variety of key economic indicators for BC</a:t>
            </a:r>
          </a:p>
          <a:p>
            <a:r>
              <a:rPr lang="en-CA" dirty="0"/>
              <a:t>Published as an </a:t>
            </a:r>
            <a:r>
              <a:rPr lang="en-CA" dirty="0" err="1"/>
              <a:t>enewsletter</a:t>
            </a:r>
            <a:r>
              <a:rPr lang="en-CA" dirty="0"/>
              <a:t> and website</a:t>
            </a:r>
          </a:p>
          <a:p>
            <a:r>
              <a:rPr lang="en-CA" dirty="0"/>
              <a:t>One such topic is Retail Sales</a:t>
            </a:r>
          </a:p>
          <a:p>
            <a:endParaRPr lang="en-CA" dirty="0"/>
          </a:p>
        </p:txBody>
      </p:sp>
      <p:sp>
        <p:nvSpPr>
          <p:cNvPr id="4" name="Slide Number Placeholder 3">
            <a:extLst>
              <a:ext uri="{FF2B5EF4-FFF2-40B4-BE49-F238E27FC236}">
                <a16:creationId xmlns:a16="http://schemas.microsoft.com/office/drawing/2014/main" id="{14188485-3A10-4EDD-B563-BDAE2C530869}"/>
              </a:ext>
            </a:extLst>
          </p:cNvPr>
          <p:cNvSpPr>
            <a:spLocks noGrp="1"/>
          </p:cNvSpPr>
          <p:nvPr>
            <p:ph type="sldNum" sz="quarter" idx="10"/>
          </p:nvPr>
        </p:nvSpPr>
        <p:spPr/>
        <p:txBody>
          <a:bodyPr/>
          <a:lstStyle/>
          <a:p>
            <a:pPr>
              <a:defRPr/>
            </a:pPr>
            <a:fld id="{5632B606-720B-4421-A81B-C4A023C69B28}" type="slidenum">
              <a:rPr lang="en-CA" smtClean="0"/>
              <a:pPr>
                <a:defRPr/>
              </a:pPr>
              <a:t>30</a:t>
            </a:fld>
            <a:endParaRPr lang="en-CA" dirty="0"/>
          </a:p>
        </p:txBody>
      </p:sp>
      <p:pic>
        <p:nvPicPr>
          <p:cNvPr id="5" name="Picture 4">
            <a:extLst>
              <a:ext uri="{FF2B5EF4-FFF2-40B4-BE49-F238E27FC236}">
                <a16:creationId xmlns:a16="http://schemas.microsoft.com/office/drawing/2014/main" id="{FD4CAE5F-55ED-4654-A2A9-2AD5EB68AE8B}"/>
              </a:ext>
            </a:extLst>
          </p:cNvPr>
          <p:cNvPicPr>
            <a:picLocks noChangeAspect="1"/>
          </p:cNvPicPr>
          <p:nvPr/>
        </p:nvPicPr>
        <p:blipFill>
          <a:blip r:embed="rId3"/>
          <a:stretch>
            <a:fillRect/>
          </a:stretch>
        </p:blipFill>
        <p:spPr>
          <a:xfrm>
            <a:off x="2581275" y="3212976"/>
            <a:ext cx="5591175" cy="2552700"/>
          </a:xfrm>
          <a:prstGeom prst="rect">
            <a:avLst/>
          </a:prstGeom>
        </p:spPr>
      </p:pic>
    </p:spTree>
    <p:extLst>
      <p:ext uri="{BB962C8B-B14F-4D97-AF65-F5344CB8AC3E}">
        <p14:creationId xmlns:p14="http://schemas.microsoft.com/office/powerpoint/2010/main" val="1599620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89DE-7FC6-434A-A703-3E3B96DE1F10}"/>
              </a:ext>
            </a:extLst>
          </p:cNvPr>
          <p:cNvSpPr>
            <a:spLocks noGrp="1"/>
          </p:cNvSpPr>
          <p:nvPr>
            <p:ph type="title"/>
          </p:nvPr>
        </p:nvSpPr>
        <p:spPr/>
        <p:txBody>
          <a:bodyPr/>
          <a:lstStyle/>
          <a:p>
            <a:r>
              <a:rPr lang="en-CA" dirty="0"/>
              <a:t>Infoline – Retail Sales Reporting</a:t>
            </a:r>
          </a:p>
        </p:txBody>
      </p:sp>
      <p:pic>
        <p:nvPicPr>
          <p:cNvPr id="6" name="Content Placeholder 5">
            <a:extLst>
              <a:ext uri="{FF2B5EF4-FFF2-40B4-BE49-F238E27FC236}">
                <a16:creationId xmlns:a16="http://schemas.microsoft.com/office/drawing/2014/main" id="{5E8AE6AC-9218-45B3-AC07-DC9A2ABF5B4C}"/>
              </a:ext>
            </a:extLst>
          </p:cNvPr>
          <p:cNvPicPr>
            <a:picLocks noGrp="1" noChangeAspect="1"/>
          </p:cNvPicPr>
          <p:nvPr>
            <p:ph idx="1"/>
          </p:nvPr>
        </p:nvPicPr>
        <p:blipFill>
          <a:blip r:embed="rId3"/>
          <a:stretch>
            <a:fillRect/>
          </a:stretch>
        </p:blipFill>
        <p:spPr>
          <a:xfrm>
            <a:off x="476250" y="1385887"/>
            <a:ext cx="8191500" cy="4086225"/>
          </a:xfrm>
          <a:prstGeom prst="rect">
            <a:avLst/>
          </a:prstGeom>
        </p:spPr>
      </p:pic>
      <p:sp>
        <p:nvSpPr>
          <p:cNvPr id="4" name="Slide Number Placeholder 3">
            <a:extLst>
              <a:ext uri="{FF2B5EF4-FFF2-40B4-BE49-F238E27FC236}">
                <a16:creationId xmlns:a16="http://schemas.microsoft.com/office/drawing/2014/main" id="{54684C7C-A134-45D8-9BCD-3D1CA955CB9D}"/>
              </a:ext>
            </a:extLst>
          </p:cNvPr>
          <p:cNvSpPr>
            <a:spLocks noGrp="1"/>
          </p:cNvSpPr>
          <p:nvPr>
            <p:ph type="sldNum" sz="quarter" idx="10"/>
          </p:nvPr>
        </p:nvSpPr>
        <p:spPr/>
        <p:txBody>
          <a:bodyPr/>
          <a:lstStyle/>
          <a:p>
            <a:pPr>
              <a:defRPr/>
            </a:pPr>
            <a:fld id="{5632B606-720B-4421-A81B-C4A023C69B28}" type="slidenum">
              <a:rPr lang="en-CA" smtClean="0"/>
              <a:pPr>
                <a:defRPr/>
              </a:pPr>
              <a:t>31</a:t>
            </a:fld>
            <a:endParaRPr lang="en-CA" dirty="0"/>
          </a:p>
        </p:txBody>
      </p:sp>
      <p:sp>
        <p:nvSpPr>
          <p:cNvPr id="7" name="TextBox 6">
            <a:extLst>
              <a:ext uri="{FF2B5EF4-FFF2-40B4-BE49-F238E27FC236}">
                <a16:creationId xmlns:a16="http://schemas.microsoft.com/office/drawing/2014/main" id="{1AC05A50-E867-4EE6-BB71-DED02182F709}"/>
              </a:ext>
            </a:extLst>
          </p:cNvPr>
          <p:cNvSpPr txBox="1"/>
          <p:nvPr/>
        </p:nvSpPr>
        <p:spPr>
          <a:xfrm>
            <a:off x="468312" y="6355879"/>
            <a:ext cx="7344048" cy="276999"/>
          </a:xfrm>
          <a:prstGeom prst="rect">
            <a:avLst/>
          </a:prstGeom>
          <a:noFill/>
        </p:spPr>
        <p:txBody>
          <a:bodyPr wrap="square" rtlCol="0">
            <a:spAutoFit/>
          </a:bodyPr>
          <a:lstStyle/>
          <a:p>
            <a:r>
              <a:rPr lang="en-CA" sz="1200" dirty="0"/>
              <a:t>https://www2.gov.bc.ca/gov/content/data/statistics/infoline/infoline-2020/20-26-retail-sales</a:t>
            </a:r>
          </a:p>
        </p:txBody>
      </p:sp>
      <p:cxnSp>
        <p:nvCxnSpPr>
          <p:cNvPr id="5" name="Straight Connector 4">
            <a:extLst>
              <a:ext uri="{FF2B5EF4-FFF2-40B4-BE49-F238E27FC236}">
                <a16:creationId xmlns:a16="http://schemas.microsoft.com/office/drawing/2014/main" id="{F5F33752-27D7-40BF-A3E0-D766ADE6756C}"/>
              </a:ext>
            </a:extLst>
          </p:cNvPr>
          <p:cNvCxnSpPr/>
          <p:nvPr/>
        </p:nvCxnSpPr>
        <p:spPr>
          <a:xfrm>
            <a:off x="1310038" y="2594884"/>
            <a:ext cx="522778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49BACE7-BFF5-47F4-B5A1-AFAA7B26D836}"/>
              </a:ext>
            </a:extLst>
          </p:cNvPr>
          <p:cNvCxnSpPr>
            <a:cxnSpLocks/>
          </p:cNvCxnSpPr>
          <p:nvPr/>
        </p:nvCxnSpPr>
        <p:spPr>
          <a:xfrm>
            <a:off x="476250" y="3212976"/>
            <a:ext cx="38077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4329E-E1AD-4FAC-9F16-FFD8463E9BF3}"/>
              </a:ext>
            </a:extLst>
          </p:cNvPr>
          <p:cNvCxnSpPr>
            <a:cxnSpLocks/>
          </p:cNvCxnSpPr>
          <p:nvPr/>
        </p:nvCxnSpPr>
        <p:spPr>
          <a:xfrm>
            <a:off x="1187624" y="3429000"/>
            <a:ext cx="380771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EFB235-60C3-406D-91A2-FCD42ED6F7C9}"/>
              </a:ext>
            </a:extLst>
          </p:cNvPr>
          <p:cNvCxnSpPr>
            <a:cxnSpLocks/>
          </p:cNvCxnSpPr>
          <p:nvPr/>
        </p:nvCxnSpPr>
        <p:spPr>
          <a:xfrm>
            <a:off x="3251975" y="4509120"/>
            <a:ext cx="24240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255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7F8A-7118-402E-A803-D11251362642}"/>
              </a:ext>
            </a:extLst>
          </p:cNvPr>
          <p:cNvSpPr>
            <a:spLocks noGrp="1"/>
          </p:cNvSpPr>
          <p:nvPr>
            <p:ph type="title"/>
          </p:nvPr>
        </p:nvSpPr>
        <p:spPr/>
        <p:txBody>
          <a:bodyPr/>
          <a:lstStyle/>
          <a:p>
            <a:r>
              <a:rPr lang="en-CA"/>
              <a:t>Infoline – Retail Sales Reporting</a:t>
            </a:r>
            <a:endParaRPr lang="en-CA" dirty="0"/>
          </a:p>
        </p:txBody>
      </p:sp>
      <p:sp>
        <p:nvSpPr>
          <p:cNvPr id="4" name="Slide Number Placeholder 3">
            <a:extLst>
              <a:ext uri="{FF2B5EF4-FFF2-40B4-BE49-F238E27FC236}">
                <a16:creationId xmlns:a16="http://schemas.microsoft.com/office/drawing/2014/main" id="{16B9A650-2AA1-40AC-B25C-B33A31058E7A}"/>
              </a:ext>
            </a:extLst>
          </p:cNvPr>
          <p:cNvSpPr>
            <a:spLocks noGrp="1"/>
          </p:cNvSpPr>
          <p:nvPr>
            <p:ph type="sldNum" sz="quarter" idx="10"/>
          </p:nvPr>
        </p:nvSpPr>
        <p:spPr/>
        <p:txBody>
          <a:bodyPr/>
          <a:lstStyle/>
          <a:p>
            <a:pPr>
              <a:defRPr/>
            </a:pPr>
            <a:fld id="{5632B606-720B-4421-A81B-C4A023C69B28}" type="slidenum">
              <a:rPr lang="en-CA" smtClean="0"/>
              <a:pPr>
                <a:defRPr/>
              </a:pPr>
              <a:t>32</a:t>
            </a:fld>
            <a:endParaRPr lang="en-CA" dirty="0"/>
          </a:p>
        </p:txBody>
      </p:sp>
      <p:pic>
        <p:nvPicPr>
          <p:cNvPr id="7" name="Content Placeholder 6">
            <a:extLst>
              <a:ext uri="{FF2B5EF4-FFF2-40B4-BE49-F238E27FC236}">
                <a16:creationId xmlns:a16="http://schemas.microsoft.com/office/drawing/2014/main" id="{D17822BF-9EDD-4C42-B77F-1293043C41BB}"/>
              </a:ext>
            </a:extLst>
          </p:cNvPr>
          <p:cNvPicPr>
            <a:picLocks noGrp="1" noChangeAspect="1"/>
          </p:cNvPicPr>
          <p:nvPr>
            <p:ph idx="1"/>
          </p:nvPr>
        </p:nvPicPr>
        <p:blipFill>
          <a:blip r:embed="rId3"/>
          <a:stretch>
            <a:fillRect/>
          </a:stretch>
        </p:blipFill>
        <p:spPr>
          <a:xfrm>
            <a:off x="457200" y="1165505"/>
            <a:ext cx="8229600" cy="4526990"/>
          </a:xfrm>
          <a:prstGeom prst="rect">
            <a:avLst/>
          </a:prstGeom>
        </p:spPr>
      </p:pic>
      <p:sp>
        <p:nvSpPr>
          <p:cNvPr id="8" name="TextBox 7">
            <a:extLst>
              <a:ext uri="{FF2B5EF4-FFF2-40B4-BE49-F238E27FC236}">
                <a16:creationId xmlns:a16="http://schemas.microsoft.com/office/drawing/2014/main" id="{E556D6C7-169A-403C-A825-5CAFFFA6C09A}"/>
              </a:ext>
            </a:extLst>
          </p:cNvPr>
          <p:cNvSpPr txBox="1"/>
          <p:nvPr/>
        </p:nvSpPr>
        <p:spPr>
          <a:xfrm>
            <a:off x="468312" y="6355879"/>
            <a:ext cx="6851104" cy="276999"/>
          </a:xfrm>
          <a:prstGeom prst="rect">
            <a:avLst/>
          </a:prstGeom>
          <a:noFill/>
        </p:spPr>
        <p:txBody>
          <a:bodyPr wrap="square" rtlCol="0">
            <a:spAutoFit/>
          </a:bodyPr>
          <a:lstStyle/>
          <a:p>
            <a:r>
              <a:rPr lang="en-CA" sz="1200" dirty="0"/>
              <a:t>https://www150.statcan.gc.ca/n1/daily-quotidien/200221/dq200221a-eng.htm</a:t>
            </a:r>
          </a:p>
        </p:txBody>
      </p:sp>
      <p:sp>
        <p:nvSpPr>
          <p:cNvPr id="9" name="Rectangle 8">
            <a:extLst>
              <a:ext uri="{FF2B5EF4-FFF2-40B4-BE49-F238E27FC236}">
                <a16:creationId xmlns:a16="http://schemas.microsoft.com/office/drawing/2014/main" id="{54FD9E98-9832-4901-A0BA-AF1E2AC39ACB}"/>
              </a:ext>
            </a:extLst>
          </p:cNvPr>
          <p:cNvSpPr/>
          <p:nvPr/>
        </p:nvSpPr>
        <p:spPr>
          <a:xfrm>
            <a:off x="6588224" y="3356992"/>
            <a:ext cx="2016224" cy="43204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2538DBB2-49B4-4BD6-8854-AAE179C0A965}"/>
              </a:ext>
            </a:extLst>
          </p:cNvPr>
          <p:cNvSpPr/>
          <p:nvPr/>
        </p:nvSpPr>
        <p:spPr>
          <a:xfrm>
            <a:off x="827584" y="2708920"/>
            <a:ext cx="504056" cy="36004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827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FBBE-2A61-4DA4-B37B-3695DAD52CAB}"/>
              </a:ext>
            </a:extLst>
          </p:cNvPr>
          <p:cNvSpPr>
            <a:spLocks noGrp="1"/>
          </p:cNvSpPr>
          <p:nvPr>
            <p:ph type="title"/>
          </p:nvPr>
        </p:nvSpPr>
        <p:spPr/>
        <p:txBody>
          <a:bodyPr/>
          <a:lstStyle/>
          <a:p>
            <a:r>
              <a:rPr lang="en-CA" dirty="0"/>
              <a:t>Infoline – Retail Sales Reporting</a:t>
            </a:r>
          </a:p>
        </p:txBody>
      </p:sp>
      <p:pic>
        <p:nvPicPr>
          <p:cNvPr id="5" name="Content Placeholder 4">
            <a:extLst>
              <a:ext uri="{FF2B5EF4-FFF2-40B4-BE49-F238E27FC236}">
                <a16:creationId xmlns:a16="http://schemas.microsoft.com/office/drawing/2014/main" id="{83C1257B-9981-4832-B296-204CFA762EF0}"/>
              </a:ext>
            </a:extLst>
          </p:cNvPr>
          <p:cNvPicPr>
            <a:picLocks noGrp="1" noChangeAspect="1"/>
          </p:cNvPicPr>
          <p:nvPr>
            <p:ph idx="1"/>
          </p:nvPr>
        </p:nvPicPr>
        <p:blipFill>
          <a:blip r:embed="rId3"/>
          <a:stretch>
            <a:fillRect/>
          </a:stretch>
        </p:blipFill>
        <p:spPr>
          <a:xfrm>
            <a:off x="979568" y="908050"/>
            <a:ext cx="7184863" cy="5041900"/>
          </a:xfrm>
          <a:prstGeom prst="rect">
            <a:avLst/>
          </a:prstGeom>
        </p:spPr>
      </p:pic>
      <p:sp>
        <p:nvSpPr>
          <p:cNvPr id="4" name="Slide Number Placeholder 3">
            <a:extLst>
              <a:ext uri="{FF2B5EF4-FFF2-40B4-BE49-F238E27FC236}">
                <a16:creationId xmlns:a16="http://schemas.microsoft.com/office/drawing/2014/main" id="{61BF59D3-807F-4889-A2B1-5EC6604160B6}"/>
              </a:ext>
            </a:extLst>
          </p:cNvPr>
          <p:cNvSpPr>
            <a:spLocks noGrp="1"/>
          </p:cNvSpPr>
          <p:nvPr>
            <p:ph type="sldNum" sz="quarter" idx="10"/>
          </p:nvPr>
        </p:nvSpPr>
        <p:spPr/>
        <p:txBody>
          <a:bodyPr/>
          <a:lstStyle/>
          <a:p>
            <a:pPr>
              <a:defRPr/>
            </a:pPr>
            <a:fld id="{5632B606-720B-4421-A81B-C4A023C69B28}" type="slidenum">
              <a:rPr lang="en-CA" smtClean="0"/>
              <a:pPr>
                <a:defRPr/>
              </a:pPr>
              <a:t>33</a:t>
            </a:fld>
            <a:endParaRPr lang="en-CA" dirty="0"/>
          </a:p>
        </p:txBody>
      </p:sp>
      <p:sp>
        <p:nvSpPr>
          <p:cNvPr id="6" name="TextBox 5">
            <a:extLst>
              <a:ext uri="{FF2B5EF4-FFF2-40B4-BE49-F238E27FC236}">
                <a16:creationId xmlns:a16="http://schemas.microsoft.com/office/drawing/2014/main" id="{356C10BA-1FB5-48E2-8E77-F8D26E9B319B}"/>
              </a:ext>
            </a:extLst>
          </p:cNvPr>
          <p:cNvSpPr txBox="1"/>
          <p:nvPr/>
        </p:nvSpPr>
        <p:spPr>
          <a:xfrm>
            <a:off x="468312" y="6355879"/>
            <a:ext cx="7344048" cy="276999"/>
          </a:xfrm>
          <a:prstGeom prst="rect">
            <a:avLst/>
          </a:prstGeom>
          <a:noFill/>
        </p:spPr>
        <p:txBody>
          <a:bodyPr wrap="square" rtlCol="0">
            <a:spAutoFit/>
          </a:bodyPr>
          <a:lstStyle/>
          <a:p>
            <a:r>
              <a:rPr lang="en-CA" sz="1200" dirty="0"/>
              <a:t>https://www150.statcan.gc.ca/t1/tbl1/en/tv.action?pid=2010000801</a:t>
            </a:r>
          </a:p>
        </p:txBody>
      </p:sp>
    </p:spTree>
    <p:extLst>
      <p:ext uri="{BB962C8B-B14F-4D97-AF65-F5344CB8AC3E}">
        <p14:creationId xmlns:p14="http://schemas.microsoft.com/office/powerpoint/2010/main" val="1184869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DFCB-E0F5-4830-AAF9-923F6881DF49}"/>
              </a:ext>
            </a:extLst>
          </p:cNvPr>
          <p:cNvSpPr>
            <a:spLocks noGrp="1"/>
          </p:cNvSpPr>
          <p:nvPr>
            <p:ph type="title"/>
          </p:nvPr>
        </p:nvSpPr>
        <p:spPr/>
        <p:txBody>
          <a:bodyPr/>
          <a:lstStyle/>
          <a:p>
            <a:r>
              <a:rPr lang="en-CA" dirty="0"/>
              <a:t>Infoline – Retail Sales Reporting</a:t>
            </a:r>
          </a:p>
        </p:txBody>
      </p:sp>
      <p:sp>
        <p:nvSpPr>
          <p:cNvPr id="3" name="Content Placeholder 2">
            <a:extLst>
              <a:ext uri="{FF2B5EF4-FFF2-40B4-BE49-F238E27FC236}">
                <a16:creationId xmlns:a16="http://schemas.microsoft.com/office/drawing/2014/main" id="{9824D341-75B2-4B70-AB9A-C3C674A740A9}"/>
              </a:ext>
            </a:extLst>
          </p:cNvPr>
          <p:cNvSpPr>
            <a:spLocks noGrp="1"/>
          </p:cNvSpPr>
          <p:nvPr>
            <p:ph idx="1"/>
          </p:nvPr>
        </p:nvSpPr>
        <p:spPr>
          <a:xfrm>
            <a:off x="457200" y="908720"/>
            <a:ext cx="8229600" cy="5040560"/>
          </a:xfrm>
        </p:spPr>
        <p:txBody>
          <a:bodyPr/>
          <a:lstStyle/>
          <a:p>
            <a:pPr marL="0" indent="0">
              <a:buNone/>
            </a:pPr>
            <a:r>
              <a:rPr lang="en-CA" dirty="0"/>
              <a:t>Upgrades:</a:t>
            </a:r>
          </a:p>
          <a:p>
            <a:pPr marL="0" indent="0">
              <a:buNone/>
            </a:pPr>
            <a:endParaRPr lang="en-CA" dirty="0"/>
          </a:p>
          <a:p>
            <a:pPr marL="457200" indent="-457200">
              <a:buFont typeface="Arial" panose="020B0604020202020204" pitchFamily="34" charset="0"/>
              <a:buAutoNum type="arabicPeriod"/>
            </a:pPr>
            <a:r>
              <a:rPr lang="en-CA" dirty="0"/>
              <a:t>Add value to BC business owners</a:t>
            </a:r>
          </a:p>
          <a:p>
            <a:pPr marL="457200" indent="-457200">
              <a:buAutoNum type="arabicPeriod"/>
            </a:pPr>
            <a:r>
              <a:rPr lang="en-CA" dirty="0"/>
              <a:t>Reduce the monthly work of an analyst</a:t>
            </a:r>
          </a:p>
          <a:p>
            <a:endParaRPr lang="en-CA" dirty="0"/>
          </a:p>
        </p:txBody>
      </p:sp>
      <p:sp>
        <p:nvSpPr>
          <p:cNvPr id="4" name="Slide Number Placeholder 3">
            <a:extLst>
              <a:ext uri="{FF2B5EF4-FFF2-40B4-BE49-F238E27FC236}">
                <a16:creationId xmlns:a16="http://schemas.microsoft.com/office/drawing/2014/main" id="{C8725A4B-1BA6-46C9-8188-F9F25ED62269}"/>
              </a:ext>
            </a:extLst>
          </p:cNvPr>
          <p:cNvSpPr>
            <a:spLocks noGrp="1"/>
          </p:cNvSpPr>
          <p:nvPr>
            <p:ph type="sldNum" sz="quarter" idx="10"/>
          </p:nvPr>
        </p:nvSpPr>
        <p:spPr/>
        <p:txBody>
          <a:bodyPr/>
          <a:lstStyle/>
          <a:p>
            <a:pPr>
              <a:defRPr/>
            </a:pPr>
            <a:fld id="{5632B606-720B-4421-A81B-C4A023C69B28}" type="slidenum">
              <a:rPr lang="en-CA" smtClean="0"/>
              <a:pPr>
                <a:defRPr/>
              </a:pPr>
              <a:t>34</a:t>
            </a:fld>
            <a:endParaRPr lang="en-CA" dirty="0"/>
          </a:p>
        </p:txBody>
      </p:sp>
    </p:spTree>
    <p:extLst>
      <p:ext uri="{BB962C8B-B14F-4D97-AF65-F5344CB8AC3E}">
        <p14:creationId xmlns:p14="http://schemas.microsoft.com/office/powerpoint/2010/main" val="32142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2509-5898-4BBA-B8CA-3B93461C1708}"/>
              </a:ext>
            </a:extLst>
          </p:cNvPr>
          <p:cNvSpPr>
            <a:spLocks noGrp="1"/>
          </p:cNvSpPr>
          <p:nvPr>
            <p:ph type="title"/>
          </p:nvPr>
        </p:nvSpPr>
        <p:spPr/>
        <p:txBody>
          <a:bodyPr/>
          <a:lstStyle/>
          <a:p>
            <a:r>
              <a:rPr lang="en-CA" dirty="0"/>
              <a:t>Infoline – Retail Sales Reporting</a:t>
            </a:r>
          </a:p>
        </p:txBody>
      </p:sp>
      <p:sp>
        <p:nvSpPr>
          <p:cNvPr id="3" name="Content Placeholder 2">
            <a:extLst>
              <a:ext uri="{FF2B5EF4-FFF2-40B4-BE49-F238E27FC236}">
                <a16:creationId xmlns:a16="http://schemas.microsoft.com/office/drawing/2014/main" id="{70D34EFA-69FC-4376-ABA1-4E39BA684D8D}"/>
              </a:ext>
            </a:extLst>
          </p:cNvPr>
          <p:cNvSpPr>
            <a:spLocks noGrp="1"/>
          </p:cNvSpPr>
          <p:nvPr>
            <p:ph idx="1"/>
          </p:nvPr>
        </p:nvSpPr>
        <p:spPr/>
        <p:txBody>
          <a:bodyPr/>
          <a:lstStyle/>
          <a:p>
            <a:pPr marL="0" indent="0">
              <a:buNone/>
            </a:pPr>
            <a:r>
              <a:rPr lang="en-CA" dirty="0"/>
              <a:t>Adding value to BC business owners / Reducing monthly work of an analyst</a:t>
            </a:r>
          </a:p>
          <a:p>
            <a:pPr marL="0" indent="0">
              <a:buNone/>
            </a:pPr>
            <a:endParaRPr lang="en-CA" dirty="0"/>
          </a:p>
          <a:p>
            <a:pPr marL="457200" indent="-457200">
              <a:buFont typeface="+mj-lt"/>
              <a:buAutoNum type="arabicPeriod"/>
            </a:pPr>
            <a:r>
              <a:rPr lang="en-CA" dirty="0"/>
              <a:t>Present data in an online dashboard with visualizations</a:t>
            </a:r>
          </a:p>
          <a:p>
            <a:pPr marL="857250" lvl="1" indent="-457200"/>
            <a:r>
              <a:rPr lang="en-CA" dirty="0">
                <a:hlinkClick r:id="rId3"/>
              </a:rPr>
              <a:t>https://bcstats.shinyapps.io/RetailSalesApp/</a:t>
            </a:r>
            <a:endParaRPr lang="en-CA" dirty="0"/>
          </a:p>
          <a:p>
            <a:pPr marL="857250" lvl="1" indent="-457200"/>
            <a:r>
              <a:rPr lang="en-CA" dirty="0"/>
              <a:t>Includes code to download and manipulate the Stat Can data</a:t>
            </a:r>
          </a:p>
          <a:p>
            <a:pPr marL="857250" lvl="1" indent="-457200"/>
            <a:r>
              <a:rPr lang="en-CA" dirty="0"/>
              <a:t>RStudio and shinyapps.io make it easy to publish the latest data</a:t>
            </a:r>
          </a:p>
          <a:p>
            <a:pPr marL="857250" lvl="1" indent="-457200"/>
            <a:endParaRPr lang="en-CA" dirty="0"/>
          </a:p>
          <a:p>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27A2461D-7528-475C-9B8C-7DF6F83DAEE0}"/>
              </a:ext>
            </a:extLst>
          </p:cNvPr>
          <p:cNvSpPr>
            <a:spLocks noGrp="1"/>
          </p:cNvSpPr>
          <p:nvPr>
            <p:ph type="sldNum" sz="quarter" idx="10"/>
          </p:nvPr>
        </p:nvSpPr>
        <p:spPr/>
        <p:txBody>
          <a:bodyPr/>
          <a:lstStyle/>
          <a:p>
            <a:pPr>
              <a:defRPr/>
            </a:pPr>
            <a:fld id="{5632B606-720B-4421-A81B-C4A023C69B28}" type="slidenum">
              <a:rPr lang="en-CA" smtClean="0"/>
              <a:pPr>
                <a:defRPr/>
              </a:pPr>
              <a:t>35</a:t>
            </a:fld>
            <a:endParaRPr lang="en-CA" dirty="0"/>
          </a:p>
        </p:txBody>
      </p:sp>
    </p:spTree>
    <p:extLst>
      <p:ext uri="{BB962C8B-B14F-4D97-AF65-F5344CB8AC3E}">
        <p14:creationId xmlns:p14="http://schemas.microsoft.com/office/powerpoint/2010/main" val="75617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ADCD09-5E8B-4349-A831-FE5898BBF939}"/>
              </a:ext>
            </a:extLst>
          </p:cNvPr>
          <p:cNvPicPr>
            <a:picLocks noChangeAspect="1"/>
          </p:cNvPicPr>
          <p:nvPr/>
        </p:nvPicPr>
        <p:blipFill>
          <a:blip r:embed="rId3"/>
          <a:stretch>
            <a:fillRect/>
          </a:stretch>
        </p:blipFill>
        <p:spPr>
          <a:xfrm>
            <a:off x="0" y="571500"/>
            <a:ext cx="9144000" cy="5715000"/>
          </a:xfrm>
          <a:prstGeom prst="rect">
            <a:avLst/>
          </a:prstGeom>
        </p:spPr>
      </p:pic>
      <p:pic>
        <p:nvPicPr>
          <p:cNvPr id="7" name="Picture 6">
            <a:extLst>
              <a:ext uri="{FF2B5EF4-FFF2-40B4-BE49-F238E27FC236}">
                <a16:creationId xmlns:a16="http://schemas.microsoft.com/office/drawing/2014/main" id="{1D9A0617-385D-402C-93A5-16F6CE39E656}"/>
              </a:ext>
            </a:extLst>
          </p:cNvPr>
          <p:cNvPicPr>
            <a:picLocks noChangeAspect="1"/>
          </p:cNvPicPr>
          <p:nvPr/>
        </p:nvPicPr>
        <p:blipFill>
          <a:blip r:embed="rId4"/>
          <a:stretch>
            <a:fillRect/>
          </a:stretch>
        </p:blipFill>
        <p:spPr>
          <a:xfrm>
            <a:off x="0" y="557828"/>
            <a:ext cx="9144000" cy="5742344"/>
          </a:xfrm>
          <a:prstGeom prst="rect">
            <a:avLst/>
          </a:prstGeom>
        </p:spPr>
      </p:pic>
      <p:pic>
        <p:nvPicPr>
          <p:cNvPr id="8" name="Picture 7">
            <a:extLst>
              <a:ext uri="{FF2B5EF4-FFF2-40B4-BE49-F238E27FC236}">
                <a16:creationId xmlns:a16="http://schemas.microsoft.com/office/drawing/2014/main" id="{7AFDC116-A74A-43EC-9848-F29C1661301E}"/>
              </a:ext>
            </a:extLst>
          </p:cNvPr>
          <p:cNvPicPr>
            <a:picLocks noChangeAspect="1"/>
          </p:cNvPicPr>
          <p:nvPr/>
        </p:nvPicPr>
        <p:blipFill>
          <a:blip r:embed="rId5"/>
          <a:stretch>
            <a:fillRect/>
          </a:stretch>
        </p:blipFill>
        <p:spPr>
          <a:xfrm>
            <a:off x="-36512" y="548680"/>
            <a:ext cx="9144000" cy="5715000"/>
          </a:xfrm>
          <a:prstGeom prst="rect">
            <a:avLst/>
          </a:prstGeom>
        </p:spPr>
      </p:pic>
      <p:pic>
        <p:nvPicPr>
          <p:cNvPr id="9" name="Picture 8">
            <a:extLst>
              <a:ext uri="{FF2B5EF4-FFF2-40B4-BE49-F238E27FC236}">
                <a16:creationId xmlns:a16="http://schemas.microsoft.com/office/drawing/2014/main" id="{0AD6B923-085D-42E3-853D-11D3C5D068AC}"/>
              </a:ext>
            </a:extLst>
          </p:cNvPr>
          <p:cNvPicPr>
            <a:picLocks noChangeAspect="1"/>
          </p:cNvPicPr>
          <p:nvPr/>
        </p:nvPicPr>
        <p:blipFill>
          <a:blip r:embed="rId6"/>
          <a:stretch>
            <a:fillRect/>
          </a:stretch>
        </p:blipFill>
        <p:spPr>
          <a:xfrm>
            <a:off x="-36512" y="548680"/>
            <a:ext cx="9144000" cy="5715000"/>
          </a:xfrm>
          <a:prstGeom prst="rect">
            <a:avLst/>
          </a:prstGeom>
        </p:spPr>
      </p:pic>
      <p:pic>
        <p:nvPicPr>
          <p:cNvPr id="10" name="Picture 9">
            <a:extLst>
              <a:ext uri="{FF2B5EF4-FFF2-40B4-BE49-F238E27FC236}">
                <a16:creationId xmlns:a16="http://schemas.microsoft.com/office/drawing/2014/main" id="{418CBF76-7006-4C2D-8475-28B8D0EB77CB}"/>
              </a:ext>
            </a:extLst>
          </p:cNvPr>
          <p:cNvPicPr>
            <a:picLocks noChangeAspect="1"/>
          </p:cNvPicPr>
          <p:nvPr/>
        </p:nvPicPr>
        <p:blipFill>
          <a:blip r:embed="rId7"/>
          <a:stretch>
            <a:fillRect/>
          </a:stretch>
        </p:blipFill>
        <p:spPr>
          <a:xfrm>
            <a:off x="-36512" y="548680"/>
            <a:ext cx="9144000" cy="5715000"/>
          </a:xfrm>
          <a:prstGeom prst="rect">
            <a:avLst/>
          </a:prstGeom>
        </p:spPr>
      </p:pic>
    </p:spTree>
    <p:extLst>
      <p:ext uri="{BB962C8B-B14F-4D97-AF65-F5344CB8AC3E}">
        <p14:creationId xmlns:p14="http://schemas.microsoft.com/office/powerpoint/2010/main" val="21914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733D-3FD9-4445-8682-83424367EDA7}"/>
              </a:ext>
            </a:extLst>
          </p:cNvPr>
          <p:cNvSpPr>
            <a:spLocks noGrp="1"/>
          </p:cNvSpPr>
          <p:nvPr>
            <p:ph type="title"/>
          </p:nvPr>
        </p:nvSpPr>
        <p:spPr/>
        <p:txBody>
          <a:bodyPr/>
          <a:lstStyle/>
          <a:p>
            <a:r>
              <a:rPr lang="en-CA" dirty="0"/>
              <a:t>Infoline – Retail Sales Reporting</a:t>
            </a:r>
          </a:p>
        </p:txBody>
      </p:sp>
      <p:sp>
        <p:nvSpPr>
          <p:cNvPr id="3" name="Content Placeholder 2">
            <a:extLst>
              <a:ext uri="{FF2B5EF4-FFF2-40B4-BE49-F238E27FC236}">
                <a16:creationId xmlns:a16="http://schemas.microsoft.com/office/drawing/2014/main" id="{99B7CA1F-1C73-4177-8584-93DF5CFADCF3}"/>
              </a:ext>
            </a:extLst>
          </p:cNvPr>
          <p:cNvSpPr>
            <a:spLocks noGrp="1"/>
          </p:cNvSpPr>
          <p:nvPr>
            <p:ph idx="1"/>
          </p:nvPr>
        </p:nvSpPr>
        <p:spPr/>
        <p:txBody>
          <a:bodyPr/>
          <a:lstStyle/>
          <a:p>
            <a:pPr marL="0" indent="0">
              <a:buNone/>
            </a:pPr>
            <a:r>
              <a:rPr lang="en-CA" dirty="0"/>
              <a:t>Next Steps:</a:t>
            </a:r>
          </a:p>
          <a:p>
            <a:r>
              <a:rPr lang="en-CA" dirty="0"/>
              <a:t>Set up a scheduled task to publish the monthly updates</a:t>
            </a:r>
          </a:p>
          <a:p>
            <a:r>
              <a:rPr lang="en-CA" dirty="0"/>
              <a:t>Apply seasonal adjustments to the retail sales totals by sector</a:t>
            </a:r>
          </a:p>
          <a:p>
            <a:r>
              <a:rPr lang="en-CA" dirty="0"/>
              <a:t>Extend the dashboard to include other Infoline indicators (e.g., Wholesale and Manufacturing Sales)</a:t>
            </a:r>
          </a:p>
        </p:txBody>
      </p:sp>
      <p:sp>
        <p:nvSpPr>
          <p:cNvPr id="4" name="Slide Number Placeholder 3">
            <a:extLst>
              <a:ext uri="{FF2B5EF4-FFF2-40B4-BE49-F238E27FC236}">
                <a16:creationId xmlns:a16="http://schemas.microsoft.com/office/drawing/2014/main" id="{AAC9FC7D-258E-4AD8-873E-55739CD663B0}"/>
              </a:ext>
            </a:extLst>
          </p:cNvPr>
          <p:cNvSpPr>
            <a:spLocks noGrp="1"/>
          </p:cNvSpPr>
          <p:nvPr>
            <p:ph type="sldNum" sz="quarter" idx="10"/>
          </p:nvPr>
        </p:nvSpPr>
        <p:spPr/>
        <p:txBody>
          <a:bodyPr/>
          <a:lstStyle/>
          <a:p>
            <a:pPr>
              <a:defRPr/>
            </a:pPr>
            <a:fld id="{5632B606-720B-4421-A81B-C4A023C69B28}" type="slidenum">
              <a:rPr lang="en-CA" smtClean="0"/>
              <a:pPr>
                <a:defRPr/>
              </a:pPr>
              <a:t>37</a:t>
            </a:fld>
            <a:endParaRPr lang="en-CA" dirty="0"/>
          </a:p>
        </p:txBody>
      </p:sp>
    </p:spTree>
    <p:extLst>
      <p:ext uri="{BB962C8B-B14F-4D97-AF65-F5344CB8AC3E}">
        <p14:creationId xmlns:p14="http://schemas.microsoft.com/office/powerpoint/2010/main" val="65593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D2D7-484A-41FC-A1BF-4AE4A0C26FC4}"/>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525F02C0-CA66-4488-922D-6C566D320E76}"/>
              </a:ext>
            </a:extLst>
          </p:cNvPr>
          <p:cNvSpPr>
            <a:spLocks noGrp="1"/>
          </p:cNvSpPr>
          <p:nvPr>
            <p:ph idx="1"/>
          </p:nvPr>
        </p:nvSpPr>
        <p:spPr/>
        <p:txBody>
          <a:bodyPr/>
          <a:lstStyle/>
          <a:p>
            <a:pPr marL="0" indent="0">
              <a:buNone/>
            </a:pPr>
            <a:r>
              <a:rPr lang="en-CA" dirty="0"/>
              <a:t>Project 1: Improved workflow of the Work Environment Survey reporting</a:t>
            </a:r>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r>
              <a:rPr lang="en-CA" dirty="0"/>
              <a:t>Project 2: Enhanced the Retail Sales reporting output</a:t>
            </a:r>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91221762-A7C7-4248-BA0E-DF973163A38A}"/>
              </a:ext>
            </a:extLst>
          </p:cNvPr>
          <p:cNvSpPr>
            <a:spLocks noGrp="1"/>
          </p:cNvSpPr>
          <p:nvPr>
            <p:ph type="sldNum" sz="quarter" idx="10"/>
          </p:nvPr>
        </p:nvSpPr>
        <p:spPr/>
        <p:txBody>
          <a:bodyPr/>
          <a:lstStyle/>
          <a:p>
            <a:pPr>
              <a:defRPr/>
            </a:pPr>
            <a:fld id="{5632B606-720B-4421-A81B-C4A023C69B28}" type="slidenum">
              <a:rPr lang="en-CA" smtClean="0"/>
              <a:pPr>
                <a:defRPr/>
              </a:pPr>
              <a:t>38</a:t>
            </a:fld>
            <a:endParaRPr lang="en-CA" dirty="0"/>
          </a:p>
        </p:txBody>
      </p:sp>
      <p:grpSp>
        <p:nvGrpSpPr>
          <p:cNvPr id="5" name="Group 4">
            <a:extLst>
              <a:ext uri="{FF2B5EF4-FFF2-40B4-BE49-F238E27FC236}">
                <a16:creationId xmlns:a16="http://schemas.microsoft.com/office/drawing/2014/main" id="{3EBDF36D-F670-4FFE-B737-672224F1551B}"/>
              </a:ext>
            </a:extLst>
          </p:cNvPr>
          <p:cNvGrpSpPr>
            <a:grpSpLocks noChangeAspect="1"/>
          </p:cNvGrpSpPr>
          <p:nvPr/>
        </p:nvGrpSpPr>
        <p:grpSpPr>
          <a:xfrm>
            <a:off x="394444" y="1340768"/>
            <a:ext cx="8640000" cy="1872000"/>
            <a:chOff x="394444" y="1340768"/>
            <a:chExt cx="8670848" cy="1907819"/>
          </a:xfrm>
        </p:grpSpPr>
        <p:pic>
          <p:nvPicPr>
            <p:cNvPr id="6" name="Picture 5">
              <a:extLst>
                <a:ext uri="{FF2B5EF4-FFF2-40B4-BE49-F238E27FC236}">
                  <a16:creationId xmlns:a16="http://schemas.microsoft.com/office/drawing/2014/main" id="{DF34350E-7F17-4864-8015-EA55DA309D35}"/>
                </a:ext>
              </a:extLst>
            </p:cNvPr>
            <p:cNvPicPr>
              <a:picLocks noChangeAspect="1"/>
            </p:cNvPicPr>
            <p:nvPr/>
          </p:nvPicPr>
          <p:blipFill>
            <a:blip r:embed="rId3"/>
            <a:stretch>
              <a:fillRect/>
            </a:stretch>
          </p:blipFill>
          <p:spPr>
            <a:xfrm>
              <a:off x="394444" y="2202485"/>
              <a:ext cx="1566128" cy="617306"/>
            </a:xfrm>
            <a:prstGeom prst="rect">
              <a:avLst/>
            </a:prstGeom>
          </p:spPr>
        </p:pic>
        <p:pic>
          <p:nvPicPr>
            <p:cNvPr id="7" name="Picture 6">
              <a:extLst>
                <a:ext uri="{FF2B5EF4-FFF2-40B4-BE49-F238E27FC236}">
                  <a16:creationId xmlns:a16="http://schemas.microsoft.com/office/drawing/2014/main" id="{B45174FC-9CD1-4FFF-98B4-E79442684FC6}"/>
                </a:ext>
              </a:extLst>
            </p:cNvPr>
            <p:cNvPicPr>
              <a:picLocks noChangeAspect="1"/>
            </p:cNvPicPr>
            <p:nvPr/>
          </p:nvPicPr>
          <p:blipFill>
            <a:blip r:embed="rId4"/>
            <a:stretch>
              <a:fillRect/>
            </a:stretch>
          </p:blipFill>
          <p:spPr>
            <a:xfrm>
              <a:off x="2771800" y="2033866"/>
              <a:ext cx="1268907" cy="1051707"/>
            </a:xfrm>
            <a:prstGeom prst="rect">
              <a:avLst/>
            </a:prstGeom>
          </p:spPr>
        </p:pic>
        <p:pic>
          <p:nvPicPr>
            <p:cNvPr id="8" name="Picture 7">
              <a:extLst>
                <a:ext uri="{FF2B5EF4-FFF2-40B4-BE49-F238E27FC236}">
                  <a16:creationId xmlns:a16="http://schemas.microsoft.com/office/drawing/2014/main" id="{4A159946-77E3-47E9-803C-9BC9315D4C82}"/>
                </a:ext>
              </a:extLst>
            </p:cNvPr>
            <p:cNvPicPr>
              <a:picLocks noChangeAspect="1"/>
            </p:cNvPicPr>
            <p:nvPr/>
          </p:nvPicPr>
          <p:blipFill>
            <a:blip r:embed="rId5"/>
            <a:stretch>
              <a:fillRect/>
            </a:stretch>
          </p:blipFill>
          <p:spPr>
            <a:xfrm>
              <a:off x="7575241" y="1968102"/>
              <a:ext cx="1091717" cy="1148875"/>
            </a:xfrm>
            <a:prstGeom prst="rect">
              <a:avLst/>
            </a:prstGeom>
          </p:spPr>
        </p:pic>
        <p:cxnSp>
          <p:nvCxnSpPr>
            <p:cNvPr id="9" name="Straight Arrow Connector 8">
              <a:extLst>
                <a:ext uri="{FF2B5EF4-FFF2-40B4-BE49-F238E27FC236}">
                  <a16:creationId xmlns:a16="http://schemas.microsoft.com/office/drawing/2014/main" id="{77AF9BA0-24BC-43E0-919B-B0DC8234E1B6}"/>
                </a:ext>
              </a:extLst>
            </p:cNvPr>
            <p:cNvCxnSpPr>
              <a:cxnSpLocks/>
            </p:cNvCxnSpPr>
            <p:nvPr/>
          </p:nvCxnSpPr>
          <p:spPr>
            <a:xfrm flipV="1">
              <a:off x="2033010" y="2531758"/>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443107-BDDD-48C3-A79C-D90BD1B7FF59}"/>
                </a:ext>
              </a:extLst>
            </p:cNvPr>
            <p:cNvCxnSpPr>
              <a:cxnSpLocks/>
            </p:cNvCxnSpPr>
            <p:nvPr/>
          </p:nvCxnSpPr>
          <p:spPr>
            <a:xfrm flipV="1">
              <a:off x="4121242" y="2554061"/>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2FD26B-7ABF-4A1A-8B38-5D8CB7E7F237}"/>
                </a:ext>
              </a:extLst>
            </p:cNvPr>
            <p:cNvCxnSpPr>
              <a:cxnSpLocks/>
            </p:cNvCxnSpPr>
            <p:nvPr/>
          </p:nvCxnSpPr>
          <p:spPr>
            <a:xfrm flipV="1">
              <a:off x="6697353" y="2554061"/>
              <a:ext cx="594774" cy="1"/>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2D50C63-0575-4843-A2C7-B1F4A782C889}"/>
                </a:ext>
              </a:extLst>
            </p:cNvPr>
            <p:cNvSpPr txBox="1"/>
            <p:nvPr/>
          </p:nvSpPr>
          <p:spPr>
            <a:xfrm>
              <a:off x="7180240" y="1340768"/>
              <a:ext cx="1885052" cy="646331"/>
            </a:xfrm>
            <a:prstGeom prst="rect">
              <a:avLst/>
            </a:prstGeom>
            <a:noFill/>
          </p:spPr>
          <p:txBody>
            <a:bodyPr wrap="square" rtlCol="0">
              <a:spAutoFit/>
            </a:bodyPr>
            <a:lstStyle/>
            <a:p>
              <a:pPr algn="ctr"/>
              <a:r>
                <a:rPr lang="en-CA" dirty="0"/>
                <a:t>Final formatted report</a:t>
              </a:r>
            </a:p>
          </p:txBody>
        </p:sp>
        <p:pic>
          <p:nvPicPr>
            <p:cNvPr id="13" name="Picture 12">
              <a:extLst>
                <a:ext uri="{FF2B5EF4-FFF2-40B4-BE49-F238E27FC236}">
                  <a16:creationId xmlns:a16="http://schemas.microsoft.com/office/drawing/2014/main" id="{0E384484-BA2C-43DA-B901-6D50F33310BD}"/>
                </a:ext>
              </a:extLst>
            </p:cNvPr>
            <p:cNvPicPr>
              <a:picLocks noChangeAspect="1"/>
            </p:cNvPicPr>
            <p:nvPr/>
          </p:nvPicPr>
          <p:blipFill>
            <a:blip r:embed="rId6"/>
            <a:stretch>
              <a:fillRect/>
            </a:stretch>
          </p:blipFill>
          <p:spPr>
            <a:xfrm>
              <a:off x="4836079" y="1883940"/>
              <a:ext cx="1536121" cy="1364647"/>
            </a:xfrm>
            <a:prstGeom prst="rect">
              <a:avLst/>
            </a:prstGeom>
          </p:spPr>
        </p:pic>
      </p:grpSp>
      <p:pic>
        <p:nvPicPr>
          <p:cNvPr id="14" name="Picture 13">
            <a:extLst>
              <a:ext uri="{FF2B5EF4-FFF2-40B4-BE49-F238E27FC236}">
                <a16:creationId xmlns:a16="http://schemas.microsoft.com/office/drawing/2014/main" id="{409B1F8D-43FE-4B18-BF76-8DE792757034}"/>
              </a:ext>
            </a:extLst>
          </p:cNvPr>
          <p:cNvPicPr>
            <a:picLocks noChangeAspect="1"/>
          </p:cNvPicPr>
          <p:nvPr/>
        </p:nvPicPr>
        <p:blipFill>
          <a:blip r:embed="rId7"/>
          <a:stretch>
            <a:fillRect/>
          </a:stretch>
        </p:blipFill>
        <p:spPr>
          <a:xfrm>
            <a:off x="492266" y="4153844"/>
            <a:ext cx="7231434" cy="2304133"/>
          </a:xfrm>
          <a:prstGeom prst="rect">
            <a:avLst/>
          </a:prstGeom>
        </p:spPr>
      </p:pic>
    </p:spTree>
    <p:extLst>
      <p:ext uri="{BB962C8B-B14F-4D97-AF65-F5344CB8AC3E}">
        <p14:creationId xmlns:p14="http://schemas.microsoft.com/office/powerpoint/2010/main" val="69283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1F27BDCE-9C4E-428C-8BA0-54A05DEEDD10}"/>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FontTx/>
              <a:buNone/>
            </a:pPr>
            <a:fld id="{334049A9-0B49-4E29-88A8-FD84B922734B}" type="slidenum">
              <a:rPr lang="en-CA" altLang="en-US" sz="1200" smtClean="0">
                <a:solidFill>
                  <a:schemeClr val="tx1"/>
                </a:solidFill>
                <a:latin typeface="Century Gothic" panose="020B0502020202020204" pitchFamily="34" charset="0"/>
              </a:rPr>
              <a:pPr fontAlgn="base">
                <a:spcBef>
                  <a:spcPct val="0"/>
                </a:spcBef>
                <a:spcAft>
                  <a:spcPct val="0"/>
                </a:spcAft>
                <a:buFontTx/>
                <a:buNone/>
              </a:pPr>
              <a:t>3</a:t>
            </a:fld>
            <a:endParaRPr lang="en-CA" altLang="en-US" sz="1200">
              <a:solidFill>
                <a:schemeClr val="tx1"/>
              </a:solidFill>
              <a:latin typeface="Century Gothic" panose="020B0502020202020204" pitchFamily="34" charset="0"/>
            </a:endParaRPr>
          </a:p>
        </p:txBody>
      </p:sp>
      <p:pic>
        <p:nvPicPr>
          <p:cNvPr id="21507" name="Picture 6" descr="Moneyball_Wallpaper_5_800 (1).jpg">
            <a:extLst>
              <a:ext uri="{FF2B5EF4-FFF2-40B4-BE49-F238E27FC236}">
                <a16:creationId xmlns:a16="http://schemas.microsoft.com/office/drawing/2014/main" id="{C4677914-A6C6-41CC-B97F-1790A226C7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21DC7DC-E552-4688-BE81-6A6E2F2875A5}"/>
              </a:ext>
            </a:extLst>
          </p:cNvPr>
          <p:cNvSpPr>
            <a:spLocks noGrp="1"/>
          </p:cNvSpPr>
          <p:nvPr>
            <p:ph type="ctrTitle"/>
          </p:nvPr>
        </p:nvSpPr>
        <p:spPr>
          <a:xfrm>
            <a:off x="684213" y="2060575"/>
            <a:ext cx="7775575" cy="1569660"/>
          </a:xfrm>
        </p:spPr>
        <p:txBody>
          <a:bodyPr/>
          <a:lstStyle/>
          <a:p>
            <a:pPr eaLnBrk="1" hangingPunct="1"/>
            <a:r>
              <a:rPr lang="en-US" altLang="en-US" sz="4800" dirty="0">
                <a:latin typeface="Century Gothic" panose="020B0502020202020204" pitchFamily="34" charset="0"/>
                <a:cs typeface="Arial" panose="020B0604020202020204" pitchFamily="34" charset="0"/>
              </a:rPr>
              <a:t>BC Stats: Two Data Science Projects Using 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Data Science, R &amp; BC Stats: Two Projects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40</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3932362" y="1340768"/>
            <a:ext cx="4768886" cy="5040560"/>
          </a:xfrm>
        </p:spPr>
        <p:txBody>
          <a:bodyPr>
            <a:noAutofit/>
          </a:bodyPr>
          <a:lstStyle/>
          <a:p>
            <a:pPr eaLnBrk="1" hangingPunct="1"/>
            <a:r>
              <a:rPr lang="en-CA" sz="2800" dirty="0"/>
              <a:t>How does BC Stats use </a:t>
            </a:r>
            <a:br>
              <a:rPr lang="en-CA" sz="2800" dirty="0"/>
            </a:br>
            <a:r>
              <a:rPr lang="en-CA" sz="2800" dirty="0"/>
              <a:t>R to solve data science problems?</a:t>
            </a:r>
          </a:p>
          <a:p>
            <a:pPr eaLnBrk="1" hangingPunct="1"/>
            <a:endParaRPr lang="en-CA" sz="2800" dirty="0"/>
          </a:p>
          <a:p>
            <a:pPr eaLnBrk="1" hangingPunct="1"/>
            <a:r>
              <a:rPr lang="en-CA" sz="2800" dirty="0"/>
              <a:t>Determining top drivers </a:t>
            </a:r>
            <a:br>
              <a:rPr lang="en-CA" sz="2800" dirty="0"/>
            </a:br>
            <a:r>
              <a:rPr lang="en-CA" sz="2800" dirty="0"/>
              <a:t>in small organizations</a:t>
            </a:r>
          </a:p>
          <a:p>
            <a:pPr eaLnBrk="1" hangingPunct="1"/>
            <a:endParaRPr lang="en-CA" sz="2800" dirty="0"/>
          </a:p>
          <a:p>
            <a:pPr eaLnBrk="1" hangingPunct="1"/>
            <a:r>
              <a:rPr lang="en-CA" sz="2800" dirty="0"/>
              <a:t>Adjusting sub-provincial population estimates by age &amp; sex in BC</a:t>
            </a:r>
          </a:p>
        </p:txBody>
      </p:sp>
      <p:pic>
        <p:nvPicPr>
          <p:cNvPr id="5" name="Picture 4">
            <a:extLst>
              <a:ext uri="{FF2B5EF4-FFF2-40B4-BE49-F238E27FC236}">
                <a16:creationId xmlns:a16="http://schemas.microsoft.com/office/drawing/2014/main" id="{3E7232B8-A4F6-435C-822B-0615FDE77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412776"/>
            <a:ext cx="3752850" cy="3714750"/>
          </a:xfrm>
          <a:prstGeom prst="rect">
            <a:avLst/>
          </a:prstGeom>
        </p:spPr>
      </p:pic>
    </p:spTree>
    <p:extLst>
      <p:ext uri="{BB962C8B-B14F-4D97-AF65-F5344CB8AC3E}">
        <p14:creationId xmlns:p14="http://schemas.microsoft.com/office/powerpoint/2010/main" val="295120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4800" dirty="0">
                <a:solidFill>
                  <a:schemeClr val="tx1"/>
                </a:solidFill>
                <a:latin typeface="Century Gothic" panose="020B0502020202020204" pitchFamily="34" charset="0"/>
              </a:rPr>
              <a:t>Determining Top Drivers</a:t>
            </a:r>
          </a:p>
        </p:txBody>
      </p:sp>
      <p:pic>
        <p:nvPicPr>
          <p:cNvPr id="4" name="Picture 3">
            <a:extLst>
              <a:ext uri="{FF2B5EF4-FFF2-40B4-BE49-F238E27FC236}">
                <a16:creationId xmlns:a16="http://schemas.microsoft.com/office/drawing/2014/main" id="{BB5C4DBB-8D36-4BF6-B04F-113B06FCB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8" y="2076596"/>
            <a:ext cx="3562868" cy="3562868"/>
          </a:xfrm>
          <a:prstGeom prst="rect">
            <a:avLst/>
          </a:prstGeom>
        </p:spPr>
      </p:pic>
      <p:pic>
        <p:nvPicPr>
          <p:cNvPr id="5" name="Graphic 4" descr="Back RTL">
            <a:extLst>
              <a:ext uri="{FF2B5EF4-FFF2-40B4-BE49-F238E27FC236}">
                <a16:creationId xmlns:a16="http://schemas.microsoft.com/office/drawing/2014/main" id="{6392A9DD-228A-407B-ADEC-846CDDE95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6605" y="3429000"/>
            <a:ext cx="914400" cy="914400"/>
          </a:xfrm>
          <a:prstGeom prst="rect">
            <a:avLst/>
          </a:prstGeom>
        </p:spPr>
      </p:pic>
      <p:pic>
        <p:nvPicPr>
          <p:cNvPr id="6" name="Picture 5">
            <a:extLst>
              <a:ext uri="{FF2B5EF4-FFF2-40B4-BE49-F238E27FC236}">
                <a16:creationId xmlns:a16="http://schemas.microsoft.com/office/drawing/2014/main" id="{6C4D6CC5-B89B-46D7-B9DD-0AC8FB7CED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1005" y="1628800"/>
            <a:ext cx="4761259" cy="4726964"/>
          </a:xfrm>
          <a:prstGeom prst="rect">
            <a:avLst/>
          </a:prstGeom>
        </p:spPr>
      </p:pic>
    </p:spTree>
    <p:extLst>
      <p:ext uri="{BB962C8B-B14F-4D97-AF65-F5344CB8AC3E}">
        <p14:creationId xmlns:p14="http://schemas.microsoft.com/office/powerpoint/2010/main" val="236634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42</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113238"/>
          </a:xfrm>
        </p:spPr>
        <p:txBody>
          <a:bodyPr>
            <a:noAutofit/>
          </a:bodyPr>
          <a:lstStyle/>
          <a:p>
            <a:pPr marL="0" indent="0" eaLnBrk="1" fontAlgn="auto" hangingPunct="1">
              <a:spcAft>
                <a:spcPts val="0"/>
              </a:spcAft>
              <a:buFont typeface="Arial" panose="020B0604020202020204" pitchFamily="34" charset="0"/>
              <a:buNone/>
              <a:defRPr/>
            </a:pPr>
            <a:r>
              <a:rPr lang="en-CA" sz="2800" b="1" dirty="0"/>
              <a:t>Problem</a:t>
            </a:r>
          </a:p>
          <a:p>
            <a:pPr eaLnBrk="1" fontAlgn="auto" hangingPunct="1">
              <a:spcAft>
                <a:spcPts val="0"/>
              </a:spcAft>
              <a:defRPr/>
            </a:pPr>
            <a:r>
              <a:rPr lang="en-CA" sz="2800" dirty="0"/>
              <a:t>We cannot conduct Structural Equation Modelling (SEM) on small organizations.</a:t>
            </a:r>
          </a:p>
          <a:p>
            <a:pPr eaLnBrk="1" fontAlgn="auto" hangingPunct="1">
              <a:spcAft>
                <a:spcPts val="0"/>
              </a:spcAft>
              <a:defRPr/>
            </a:pPr>
            <a:r>
              <a:rPr lang="en-CA" sz="2800" dirty="0"/>
              <a:t>We can conduct a series of regressions to analyze response patterns to assess how well the </a:t>
            </a:r>
            <a:r>
              <a:rPr lang="en-CA" sz="2800" b="1" dirty="0"/>
              <a:t>employee engagement model </a:t>
            </a:r>
            <a:r>
              <a:rPr lang="en-CA" sz="2800" dirty="0"/>
              <a:t>represented employees’ experiences and whether or not drivers impacted employee engagement the same was as seen in other organizations.</a:t>
            </a:r>
          </a:p>
          <a:p>
            <a:pPr eaLnBrk="1" fontAlgn="auto" hangingPunct="1">
              <a:spcAft>
                <a:spcPts val="0"/>
              </a:spcAft>
              <a:defRPr/>
            </a:pPr>
            <a:r>
              <a:rPr lang="en-CA" sz="2800" dirty="0"/>
              <a:t>But this can quickly become a lot of work!</a:t>
            </a:r>
          </a:p>
          <a:p>
            <a:pPr eaLnBrk="1" fontAlgn="auto" hangingPunct="1">
              <a:spcAft>
                <a:spcPts val="0"/>
              </a:spcAft>
              <a:defRPr/>
            </a:pPr>
            <a:endParaRPr lang="en-CA" sz="2800" dirty="0"/>
          </a:p>
        </p:txBody>
      </p:sp>
    </p:spTree>
    <p:extLst>
      <p:ext uri="{BB962C8B-B14F-4D97-AF65-F5344CB8AC3E}">
        <p14:creationId xmlns:p14="http://schemas.microsoft.com/office/powerpoint/2010/main" val="33903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43</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041900"/>
          </a:xfrm>
        </p:spPr>
        <p:txBody>
          <a:bodyPr>
            <a:noAutofit/>
          </a:bodyPr>
          <a:lstStyle/>
          <a:p>
            <a:pPr marL="0" indent="0" eaLnBrk="1" fontAlgn="auto" hangingPunct="1">
              <a:spcAft>
                <a:spcPts val="0"/>
              </a:spcAft>
              <a:buFont typeface="Arial" panose="020B0604020202020204" pitchFamily="34" charset="0"/>
              <a:buNone/>
              <a:defRPr/>
            </a:pPr>
            <a:r>
              <a:rPr lang="en-CA" sz="2800" b="1" dirty="0"/>
              <a:t>Solution</a:t>
            </a:r>
          </a:p>
          <a:p>
            <a:pPr eaLnBrk="1" fontAlgn="auto" hangingPunct="1">
              <a:spcAft>
                <a:spcPts val="0"/>
              </a:spcAft>
              <a:defRPr/>
            </a:pPr>
            <a:r>
              <a:rPr lang="en-CA" sz="2800" b="1" dirty="0"/>
              <a:t>Automate</a:t>
            </a:r>
            <a:r>
              <a:rPr lang="en-CA" sz="2800" dirty="0"/>
              <a:t> multiple regression analyses, summarize and </a:t>
            </a:r>
            <a:r>
              <a:rPr lang="en-CA" sz="2800" b="1" dirty="0"/>
              <a:t>output</a:t>
            </a:r>
            <a:r>
              <a:rPr lang="en-CA" sz="2800" dirty="0"/>
              <a:t> the resulting statistics in a concise and </a:t>
            </a:r>
            <a:r>
              <a:rPr lang="en-CA" sz="2800" b="1" dirty="0"/>
              <a:t>reproducible</a:t>
            </a:r>
            <a:r>
              <a:rPr lang="en-CA" sz="2800" dirty="0"/>
              <a:t> format</a:t>
            </a:r>
          </a:p>
          <a:p>
            <a:pPr eaLnBrk="1" fontAlgn="auto" hangingPunct="1">
              <a:spcAft>
                <a:spcPts val="0"/>
              </a:spcAft>
              <a:defRPr/>
            </a:pPr>
            <a:endParaRPr lang="en-CA" sz="2800" dirty="0"/>
          </a:p>
          <a:p>
            <a:pPr marL="0" indent="0" eaLnBrk="1" fontAlgn="auto" hangingPunct="1">
              <a:spcAft>
                <a:spcPts val="0"/>
              </a:spcAft>
              <a:buNone/>
              <a:defRPr/>
            </a:pPr>
            <a:r>
              <a:rPr lang="en-CA" sz="2800" i="1" dirty="0"/>
              <a:t>	“What are the most important (“top”) </a:t>
            </a:r>
            <a:br>
              <a:rPr lang="en-CA" sz="2800" i="1" dirty="0"/>
            </a:br>
            <a:r>
              <a:rPr lang="en-CA" sz="2800" i="1" dirty="0"/>
              <a:t>	drivers for any given work unit?”</a:t>
            </a:r>
          </a:p>
        </p:txBody>
      </p:sp>
    </p:spTree>
    <p:extLst>
      <p:ext uri="{BB962C8B-B14F-4D97-AF65-F5344CB8AC3E}">
        <p14:creationId xmlns:p14="http://schemas.microsoft.com/office/powerpoint/2010/main" val="219437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4800" dirty="0">
                <a:solidFill>
                  <a:schemeClr val="tx1"/>
                </a:solidFill>
                <a:latin typeface="Century Gothic" panose="020B0502020202020204" pitchFamily="34" charset="0"/>
              </a:rPr>
              <a:t>What is a Driver?</a:t>
            </a:r>
          </a:p>
        </p:txBody>
      </p:sp>
      <p:pic>
        <p:nvPicPr>
          <p:cNvPr id="5" name="Graphic 4" descr="Back RTL">
            <a:extLst>
              <a:ext uri="{FF2B5EF4-FFF2-40B4-BE49-F238E27FC236}">
                <a16:creationId xmlns:a16="http://schemas.microsoft.com/office/drawing/2014/main" id="{6392A9DD-228A-407B-ADEC-846CDDE95D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4175373" y="3066289"/>
            <a:ext cx="914400" cy="914400"/>
          </a:xfrm>
          <a:prstGeom prst="rect">
            <a:avLst/>
          </a:prstGeom>
        </p:spPr>
      </p:pic>
      <p:pic>
        <p:nvPicPr>
          <p:cNvPr id="3" name="Picture 2">
            <a:extLst>
              <a:ext uri="{FF2B5EF4-FFF2-40B4-BE49-F238E27FC236}">
                <a16:creationId xmlns:a16="http://schemas.microsoft.com/office/drawing/2014/main" id="{A0314182-5D55-4EE3-9FE3-5152841364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45" y="947629"/>
            <a:ext cx="8408891" cy="2080550"/>
          </a:xfrm>
          <a:prstGeom prst="rect">
            <a:avLst/>
          </a:prstGeom>
        </p:spPr>
      </p:pic>
      <p:pic>
        <p:nvPicPr>
          <p:cNvPr id="8" name="Picture 7">
            <a:extLst>
              <a:ext uri="{FF2B5EF4-FFF2-40B4-BE49-F238E27FC236}">
                <a16:creationId xmlns:a16="http://schemas.microsoft.com/office/drawing/2014/main" id="{447D8018-ED3D-49E9-872F-702D3DE5D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989" y="3980689"/>
            <a:ext cx="7297168" cy="2724530"/>
          </a:xfrm>
          <a:prstGeom prst="rect">
            <a:avLst/>
          </a:prstGeom>
        </p:spPr>
      </p:pic>
      <p:sp>
        <p:nvSpPr>
          <p:cNvPr id="2" name="Oval 1">
            <a:extLst>
              <a:ext uri="{FF2B5EF4-FFF2-40B4-BE49-F238E27FC236}">
                <a16:creationId xmlns:a16="http://schemas.microsoft.com/office/drawing/2014/main" id="{959C5FCB-4EFE-4986-944A-71C86D609D77}"/>
              </a:ext>
            </a:extLst>
          </p:cNvPr>
          <p:cNvSpPr/>
          <p:nvPr/>
        </p:nvSpPr>
        <p:spPr>
          <a:xfrm>
            <a:off x="237250" y="2060848"/>
            <a:ext cx="3744818" cy="10957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6BD16160-CF36-4A05-9DFF-145BDE5CB7E7}"/>
              </a:ext>
            </a:extLst>
          </p:cNvPr>
          <p:cNvSpPr/>
          <p:nvPr/>
        </p:nvSpPr>
        <p:spPr>
          <a:xfrm>
            <a:off x="255938" y="1568814"/>
            <a:ext cx="1291726" cy="492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1756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45</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041900"/>
          </a:xfrm>
        </p:spPr>
        <p:txBody>
          <a:bodyPr>
            <a:noAutofit/>
          </a:bodyPr>
          <a:lstStyle/>
          <a:p>
            <a:pPr marL="0" indent="0" eaLnBrk="1" fontAlgn="auto" hangingPunct="1">
              <a:spcAft>
                <a:spcPts val="0"/>
              </a:spcAft>
              <a:buNone/>
              <a:defRPr/>
            </a:pPr>
            <a:r>
              <a:rPr lang="en-CA" sz="2800" dirty="0"/>
              <a:t>** R project **</a:t>
            </a:r>
          </a:p>
          <a:p>
            <a:pPr marL="0" indent="0" eaLnBrk="1" fontAlgn="auto" hangingPunct="1">
              <a:spcAft>
                <a:spcPts val="0"/>
              </a:spcAft>
              <a:buNone/>
              <a:defRPr/>
            </a:pPr>
            <a:endParaRPr lang="en-CA" sz="2800" dirty="0"/>
          </a:p>
          <a:p>
            <a:pPr marL="514350" indent="-514350" eaLnBrk="1" fontAlgn="auto" hangingPunct="1">
              <a:spcAft>
                <a:spcPts val="0"/>
              </a:spcAft>
              <a:buFont typeface="+mj-lt"/>
              <a:buAutoNum type="arabicPeriod"/>
              <a:defRPr/>
            </a:pPr>
            <a:r>
              <a:rPr lang="en-CA" sz="2800" dirty="0"/>
              <a:t>Load packages and custom functions</a:t>
            </a:r>
          </a:p>
          <a:p>
            <a:pPr marL="514350" indent="-514350" eaLnBrk="1" fontAlgn="auto" hangingPunct="1">
              <a:spcAft>
                <a:spcPts val="0"/>
              </a:spcAft>
              <a:buFont typeface="+mj-lt"/>
              <a:buAutoNum type="arabicPeriod"/>
              <a:defRPr/>
            </a:pPr>
            <a:r>
              <a:rPr lang="en-CA" sz="2800" dirty="0"/>
              <a:t>Get input file</a:t>
            </a:r>
          </a:p>
          <a:p>
            <a:pPr marL="514350" indent="-514350" eaLnBrk="1" fontAlgn="auto" hangingPunct="1">
              <a:spcAft>
                <a:spcPts val="0"/>
              </a:spcAft>
              <a:buFont typeface="+mj-lt"/>
              <a:buAutoNum type="arabicPeriod"/>
              <a:defRPr/>
            </a:pPr>
            <a:r>
              <a:rPr lang="en-CA" sz="2800" dirty="0"/>
              <a:t>Set organization-specific values</a:t>
            </a:r>
          </a:p>
          <a:p>
            <a:pPr marL="514350" indent="-514350" eaLnBrk="1" fontAlgn="auto" hangingPunct="1">
              <a:spcAft>
                <a:spcPts val="0"/>
              </a:spcAft>
              <a:buFont typeface="+mj-lt"/>
              <a:buAutoNum type="arabicPeriod"/>
              <a:defRPr/>
            </a:pPr>
            <a:r>
              <a:rPr lang="en-CA" sz="2800" dirty="0"/>
              <a:t>Call custom functions within a single  RUN_ANALYSIS script</a:t>
            </a:r>
          </a:p>
          <a:p>
            <a:pPr marL="514350" indent="-514350" eaLnBrk="1" fontAlgn="auto" hangingPunct="1">
              <a:spcAft>
                <a:spcPts val="0"/>
              </a:spcAft>
              <a:buFont typeface="+mj-lt"/>
              <a:buAutoNum type="arabicPeriod"/>
              <a:defRPr/>
            </a:pPr>
            <a:r>
              <a:rPr lang="en-CA" sz="2800" dirty="0"/>
              <a:t>Summarize results, and save output as csv</a:t>
            </a:r>
          </a:p>
          <a:p>
            <a:pPr eaLnBrk="1" fontAlgn="auto" hangingPunct="1">
              <a:spcAft>
                <a:spcPts val="0"/>
              </a:spcAft>
              <a:defRPr/>
            </a:pPr>
            <a:endParaRPr lang="en-CA" sz="2800" dirty="0"/>
          </a:p>
        </p:txBody>
      </p:sp>
    </p:spTree>
    <p:extLst>
      <p:ext uri="{BB962C8B-B14F-4D97-AF65-F5344CB8AC3E}">
        <p14:creationId xmlns:p14="http://schemas.microsoft.com/office/powerpoint/2010/main" val="17735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46</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1. Load packages and custom functions</a:t>
            </a:r>
          </a:p>
          <a:p>
            <a:pPr eaLnBrk="1" fontAlgn="auto" hangingPunct="1">
              <a:spcAft>
                <a:spcPts val="0"/>
              </a:spcAft>
              <a:defRPr/>
            </a:pPr>
            <a:r>
              <a:rPr lang="en-CA" sz="2800" dirty="0"/>
              <a:t>Load packages</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library(tidyverse);	library(here)</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library(foreign)	;	library(sjlabelled)</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library(psych);		library(leaps)</a:t>
            </a:r>
          </a:p>
          <a:p>
            <a:pPr eaLnBrk="1" fontAlgn="auto" hangingPunct="1">
              <a:spcAft>
                <a:spcPts val="0"/>
              </a:spcAft>
              <a:defRPr/>
            </a:pPr>
            <a:r>
              <a:rPr lang="en-CA" sz="2800" dirty="0"/>
              <a:t>Load custom functions</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source(“functions.R”)</a:t>
            </a:r>
          </a:p>
        </p:txBody>
      </p:sp>
      <p:pic>
        <p:nvPicPr>
          <p:cNvPr id="5" name="Picture 4">
            <a:extLst>
              <a:ext uri="{FF2B5EF4-FFF2-40B4-BE49-F238E27FC236}">
                <a16:creationId xmlns:a16="http://schemas.microsoft.com/office/drawing/2014/main" id="{AB5EC5ED-19E7-4D4A-9057-C1FFACD38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1" y="4295477"/>
            <a:ext cx="7125694" cy="2336808"/>
          </a:xfrm>
          <a:prstGeom prst="rect">
            <a:avLst/>
          </a:prstGeom>
        </p:spPr>
      </p:pic>
    </p:spTree>
    <p:extLst>
      <p:ext uri="{BB962C8B-B14F-4D97-AF65-F5344CB8AC3E}">
        <p14:creationId xmlns:p14="http://schemas.microsoft.com/office/powerpoint/2010/main" val="282860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47</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363272" cy="5617294"/>
          </a:xfrm>
        </p:spPr>
        <p:txBody>
          <a:bodyPr>
            <a:noAutofit/>
          </a:bodyPr>
          <a:lstStyle/>
          <a:p>
            <a:pPr marL="0" indent="0" eaLnBrk="1" fontAlgn="auto" hangingPunct="1">
              <a:spcAft>
                <a:spcPts val="0"/>
              </a:spcAft>
              <a:buNone/>
              <a:defRPr/>
            </a:pPr>
            <a:r>
              <a:rPr lang="en-CA" sz="2800" dirty="0"/>
              <a:t>2. Get input file</a:t>
            </a:r>
          </a:p>
          <a:p>
            <a:pPr eaLnBrk="1" fontAlgn="auto" hangingPunct="1">
              <a:spcAft>
                <a:spcPts val="0"/>
              </a:spcAft>
              <a:buFont typeface="Arial" panose="020B0604020202020204" pitchFamily="34" charset="0"/>
              <a:buChar char="›"/>
              <a:defRPr/>
            </a:pPr>
            <a:endParaRPr lang="en-CA" sz="2800" dirty="0">
              <a:solidFill>
                <a:schemeClr val="tx1">
                  <a:lumMod val="60000"/>
                  <a:lumOff val="40000"/>
                </a:schemeClr>
              </a:solidFill>
            </a:endParaRPr>
          </a:p>
          <a:p>
            <a:pPr eaLnBrk="1" fontAlgn="auto" hangingPunct="1">
              <a:spcAft>
                <a:spcPts val="0"/>
              </a:spcAft>
              <a:buFont typeface="Arial" panose="020B0604020202020204" pitchFamily="34" charset="0"/>
              <a:buChar char="›"/>
              <a:defRPr/>
            </a:pPr>
            <a:r>
              <a:rPr lang="en-CA" sz="2800" dirty="0">
                <a:solidFill>
                  <a:schemeClr val="tx1">
                    <a:lumMod val="60000"/>
                    <a:lumOff val="40000"/>
                  </a:schemeClr>
                </a:solidFill>
              </a:rPr>
              <a:t>foreign::read.spss(</a:t>
            </a:r>
            <a:br>
              <a:rPr lang="en-CA" sz="2800" dirty="0">
                <a:solidFill>
                  <a:schemeClr val="tx1">
                    <a:lumMod val="60000"/>
                    <a:lumOff val="40000"/>
                  </a:schemeClr>
                </a:solidFill>
              </a:rPr>
            </a:br>
            <a:r>
              <a:rPr lang="en-CA" sz="2800" dirty="0">
                <a:solidFill>
                  <a:schemeClr val="tx1">
                    <a:lumMod val="60000"/>
                    <a:lumOff val="40000"/>
                  </a:schemeClr>
                </a:solidFill>
              </a:rPr>
              <a:t>     here(“inputs”, “</a:t>
            </a:r>
            <a:r>
              <a:rPr lang="en-CA" sz="2800" dirty="0" err="1">
                <a:solidFill>
                  <a:schemeClr val="tx1">
                    <a:lumMod val="60000"/>
                    <a:lumOff val="40000"/>
                  </a:schemeClr>
                </a:solidFill>
              </a:rPr>
              <a:t>data.sav</a:t>
            </a:r>
            <a:r>
              <a:rPr lang="en-CA" sz="2800" dirty="0">
                <a:solidFill>
                  <a:schemeClr val="tx1">
                    <a:lumMod val="60000"/>
                    <a:lumOff val="40000"/>
                  </a:schemeClr>
                </a:solidFill>
              </a:rPr>
              <a:t>”) , </a:t>
            </a:r>
            <a:br>
              <a:rPr lang="en-CA" sz="2800" dirty="0">
                <a:solidFill>
                  <a:schemeClr val="tx1">
                    <a:lumMod val="60000"/>
                    <a:lumOff val="40000"/>
                  </a:schemeClr>
                </a:solidFill>
              </a:rPr>
            </a:br>
            <a:r>
              <a:rPr lang="en-CA" sz="2800" dirty="0">
                <a:solidFill>
                  <a:schemeClr val="tx1">
                    <a:lumMod val="60000"/>
                    <a:lumOff val="40000"/>
                  </a:schemeClr>
                </a:solidFill>
              </a:rPr>
              <a:t>     to.data.frame = TRUE, </a:t>
            </a:r>
            <a:br>
              <a:rPr lang="en-CA" sz="2800" dirty="0">
                <a:solidFill>
                  <a:schemeClr val="tx1">
                    <a:lumMod val="60000"/>
                    <a:lumOff val="40000"/>
                  </a:schemeClr>
                </a:solidFill>
              </a:rPr>
            </a:br>
            <a:r>
              <a:rPr lang="en-CA" sz="2800" dirty="0">
                <a:solidFill>
                  <a:schemeClr val="tx1">
                    <a:lumMod val="60000"/>
                    <a:lumOff val="40000"/>
                  </a:schemeClr>
                </a:solidFill>
              </a:rPr>
              <a:t>     </a:t>
            </a:r>
            <a:r>
              <a:rPr lang="en-CA" sz="2800" dirty="0" err="1">
                <a:solidFill>
                  <a:schemeClr val="tx1">
                    <a:lumMod val="60000"/>
                    <a:lumOff val="40000"/>
                  </a:schemeClr>
                </a:solidFill>
              </a:rPr>
              <a:t>use.value.labels</a:t>
            </a:r>
            <a:r>
              <a:rPr lang="en-CA" sz="2800" dirty="0">
                <a:solidFill>
                  <a:schemeClr val="tx1">
                    <a:lumMod val="60000"/>
                    <a:lumOff val="40000"/>
                  </a:schemeClr>
                </a:solidFill>
              </a:rPr>
              <a:t> = FALSE)</a:t>
            </a:r>
          </a:p>
          <a:p>
            <a:pPr eaLnBrk="1" fontAlgn="auto" hangingPunct="1">
              <a:spcAft>
                <a:spcPts val="0"/>
              </a:spcAft>
              <a:buFont typeface="Arial" panose="020B0604020202020204" pitchFamily="34" charset="0"/>
              <a:buChar char="›"/>
              <a:defRPr/>
            </a:pPr>
            <a:endParaRPr lang="en-CA" sz="2800" dirty="0">
              <a:solidFill>
                <a:schemeClr val="tx1">
                  <a:lumMod val="60000"/>
                  <a:lumOff val="40000"/>
                </a:schemeClr>
              </a:solidFill>
            </a:endParaRPr>
          </a:p>
          <a:p>
            <a:pPr eaLnBrk="1" fontAlgn="auto" hangingPunct="1">
              <a:spcAft>
                <a:spcPts val="0"/>
              </a:spcAft>
              <a:buFont typeface="Arial" panose="020B0604020202020204" pitchFamily="34" charset="0"/>
              <a:buChar char="›"/>
              <a:defRPr/>
            </a:pPr>
            <a:endParaRPr lang="en-CA" sz="2800" dirty="0">
              <a:solidFill>
                <a:schemeClr val="tx1">
                  <a:lumMod val="60000"/>
                  <a:lumOff val="40000"/>
                </a:schemeClr>
              </a:solidFill>
            </a:endParaRPr>
          </a:p>
        </p:txBody>
      </p:sp>
      <p:pic>
        <p:nvPicPr>
          <p:cNvPr id="11" name="Picture 10">
            <a:extLst>
              <a:ext uri="{FF2B5EF4-FFF2-40B4-BE49-F238E27FC236}">
                <a16:creationId xmlns:a16="http://schemas.microsoft.com/office/drawing/2014/main" id="{5DF5C438-7ECC-4507-B0C6-A41B7461D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972" y="1827991"/>
            <a:ext cx="3400899" cy="3886742"/>
          </a:xfrm>
          <a:prstGeom prst="rect">
            <a:avLst/>
          </a:prstGeom>
        </p:spPr>
      </p:pic>
    </p:spTree>
    <p:extLst>
      <p:ext uri="{BB962C8B-B14F-4D97-AF65-F5344CB8AC3E}">
        <p14:creationId xmlns:p14="http://schemas.microsoft.com/office/powerpoint/2010/main" val="30930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48</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3. Set organization-specific values</a:t>
            </a:r>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r>
              <a:rPr lang="en-CA" sz="2800" dirty="0"/>
              <a:t>Build on set values and read-in data to create values needed for analyses: pull out names of variables for regressions and names of work units</a:t>
            </a:r>
          </a:p>
          <a:p>
            <a:pPr eaLnBrk="1" fontAlgn="auto" hangingPunct="1">
              <a:spcAft>
                <a:spcPts val="0"/>
              </a:spcAft>
              <a:defRPr/>
            </a:pPr>
            <a:endParaRPr lang="en-CA" sz="2400" dirty="0">
              <a:solidFill>
                <a:schemeClr val="tx1">
                  <a:lumMod val="60000"/>
                  <a:lumOff val="40000"/>
                </a:schemeClr>
              </a:solidFill>
            </a:endParaRPr>
          </a:p>
        </p:txBody>
      </p:sp>
      <p:pic>
        <p:nvPicPr>
          <p:cNvPr id="5" name="Picture 4">
            <a:extLst>
              <a:ext uri="{FF2B5EF4-FFF2-40B4-BE49-F238E27FC236}">
                <a16:creationId xmlns:a16="http://schemas.microsoft.com/office/drawing/2014/main" id="{03B868DA-9BFD-409F-9650-F5E164977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7" y="1608992"/>
            <a:ext cx="9273310" cy="2786451"/>
          </a:xfrm>
          <a:prstGeom prst="rect">
            <a:avLst/>
          </a:prstGeom>
        </p:spPr>
      </p:pic>
      <p:sp>
        <p:nvSpPr>
          <p:cNvPr id="2" name="Oval 1">
            <a:extLst>
              <a:ext uri="{FF2B5EF4-FFF2-40B4-BE49-F238E27FC236}">
                <a16:creationId xmlns:a16="http://schemas.microsoft.com/office/drawing/2014/main" id="{C214F3BB-67FE-451E-AD11-9EF25766E818}"/>
              </a:ext>
            </a:extLst>
          </p:cNvPr>
          <p:cNvSpPr/>
          <p:nvPr/>
        </p:nvSpPr>
        <p:spPr>
          <a:xfrm>
            <a:off x="-15129" y="1830076"/>
            <a:ext cx="3045465"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C9471BDA-4C7D-400B-89CF-F751FC388C47}"/>
              </a:ext>
            </a:extLst>
          </p:cNvPr>
          <p:cNvSpPr/>
          <p:nvPr/>
        </p:nvSpPr>
        <p:spPr>
          <a:xfrm>
            <a:off x="14367" y="3397395"/>
            <a:ext cx="1605305" cy="3305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F794174A-5F8F-4979-83AC-B5FD0D7BD575}"/>
              </a:ext>
            </a:extLst>
          </p:cNvPr>
          <p:cNvSpPr/>
          <p:nvPr/>
        </p:nvSpPr>
        <p:spPr>
          <a:xfrm>
            <a:off x="-44625" y="2504726"/>
            <a:ext cx="2528394" cy="3993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453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C1B1C-AF5C-4AAB-9EB9-8F18E6D0E1F1}"/>
              </a:ext>
            </a:extLst>
          </p:cNvPr>
          <p:cNvPicPr>
            <a:picLocks noChangeAspect="1"/>
          </p:cNvPicPr>
          <p:nvPr/>
        </p:nvPicPr>
        <p:blipFill rotWithShape="1">
          <a:blip r:embed="rId3">
            <a:extLst>
              <a:ext uri="{28A0092B-C50C-407E-A947-70E740481C1C}">
                <a14:useLocalDpi xmlns:a14="http://schemas.microsoft.com/office/drawing/2010/main" val="0"/>
              </a:ext>
            </a:extLst>
          </a:blip>
          <a:srcRect l="13603" r="6397"/>
          <a:stretch/>
        </p:blipFill>
        <p:spPr>
          <a:xfrm>
            <a:off x="20" y="10"/>
            <a:ext cx="9143980" cy="6857990"/>
          </a:xfrm>
          <a:prstGeom prst="rect">
            <a:avLst/>
          </a:prstGeom>
        </p:spPr>
      </p:pic>
      <p:sp>
        <p:nvSpPr>
          <p:cNvPr id="21506" name="Slide Number Placeholder 3">
            <a:extLst>
              <a:ext uri="{FF2B5EF4-FFF2-40B4-BE49-F238E27FC236}">
                <a16:creationId xmlns:a16="http://schemas.microsoft.com/office/drawing/2014/main" id="{1F27BDCE-9C4E-428C-8BA0-54A05DEEDD10}"/>
              </a:ext>
            </a:extLst>
          </p:cNvPr>
          <p:cNvSpPr>
            <a:spLocks noGrp="1"/>
          </p:cNvSpPr>
          <p:nvPr>
            <p:ph type="sldNum" sz="quarter" idx="10"/>
          </p:nvPr>
        </p:nvSpPr>
        <p:spPr bwMode="auto">
          <a:xfrm>
            <a:off x="6457950" y="6356350"/>
            <a:ext cx="20574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ctr" anchorCtr="0" compatLnSpc="1">
            <a:prstTxWarp prst="textNoShape">
              <a:avLst/>
            </a:prstTxWarp>
            <a:norm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fontAlgn="base">
              <a:spcBef>
                <a:spcPct val="0"/>
              </a:spcBef>
              <a:spcAft>
                <a:spcPts val="600"/>
              </a:spcAft>
              <a:buFontTx/>
              <a:buNone/>
            </a:pPr>
            <a:fld id="{334049A9-0B49-4E29-88A8-FD84B922734B}" type="slidenum">
              <a:rPr lang="en-US" altLang="en-US" sz="1200">
                <a:solidFill>
                  <a:srgbClr val="FFFFFF"/>
                </a:solidFill>
                <a:latin typeface="+mn-lt"/>
                <a:cs typeface="+mn-cs"/>
              </a:rPr>
              <a:pPr algn="r" fontAlgn="base">
                <a:spcBef>
                  <a:spcPct val="0"/>
                </a:spcBef>
                <a:spcAft>
                  <a:spcPts val="600"/>
                </a:spcAft>
                <a:buFontTx/>
                <a:buNone/>
              </a:pPr>
              <a:t>4</a:t>
            </a:fld>
            <a:endParaRPr lang="en-US" altLang="en-US" sz="1200">
              <a:solidFill>
                <a:srgbClr val="FFFFFF"/>
              </a:solidFill>
              <a:latin typeface="+mn-lt"/>
              <a:cs typeface="+mn-cs"/>
            </a:endParaRPr>
          </a:p>
        </p:txBody>
      </p:sp>
    </p:spTree>
    <p:extLst>
      <p:ext uri="{BB962C8B-B14F-4D97-AF65-F5344CB8AC3E}">
        <p14:creationId xmlns:p14="http://schemas.microsoft.com/office/powerpoint/2010/main" val="9112172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49</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4. Call custom functions within a single script</a:t>
            </a:r>
            <a:br>
              <a:rPr lang="en-CA" sz="2800" dirty="0"/>
            </a:br>
            <a:endParaRPr lang="en-CA" sz="2800" dirty="0"/>
          </a:p>
          <a:p>
            <a:pPr eaLnBrk="1" fontAlgn="auto" hangingPunct="1">
              <a:spcAft>
                <a:spcPts val="0"/>
              </a:spcAft>
              <a:defRPr/>
            </a:pPr>
            <a:r>
              <a:rPr lang="en-CA" sz="2800" dirty="0"/>
              <a:t>Run various functions based on set values</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if(make_drivers == TRUE) {…}</a:t>
            </a:r>
          </a:p>
          <a:p>
            <a:pPr lvl="1" eaLnBrk="1" fontAlgn="auto" hangingPunct="1">
              <a:spcAft>
                <a:spcPts val="0"/>
              </a:spcAft>
              <a:buFont typeface="Arial" panose="020B0604020202020204" pitchFamily="34" charset="0"/>
              <a:buChar char="›"/>
              <a:defRPr/>
            </a:pPr>
            <a:r>
              <a:rPr lang="en-CA" sz="2400" dirty="0" err="1">
                <a:solidFill>
                  <a:schemeClr val="tx1">
                    <a:lumMod val="60000"/>
                    <a:lumOff val="40000"/>
                  </a:schemeClr>
                </a:solidFill>
              </a:rPr>
              <a:t>calc.means</a:t>
            </a:r>
            <a:r>
              <a:rPr lang="en-CA" sz="2400" dirty="0">
                <a:solidFill>
                  <a:schemeClr val="tx1">
                    <a:lumMod val="60000"/>
                    <a:lumOff val="40000"/>
                  </a:schemeClr>
                </a:solidFill>
              </a:rPr>
              <a:t>()</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if(make_percentiles == TRUE) {…</a:t>
            </a:r>
            <a:br>
              <a:rPr lang="en-CA" sz="2400" dirty="0">
                <a:solidFill>
                  <a:schemeClr val="tx1">
                    <a:lumMod val="60000"/>
                    <a:lumOff val="40000"/>
                  </a:schemeClr>
                </a:solidFill>
              </a:rPr>
            </a:br>
            <a:r>
              <a:rPr lang="en-CA" sz="2400" dirty="0">
                <a:solidFill>
                  <a:schemeClr val="tx1">
                    <a:lumMod val="60000"/>
                    <a:lumOff val="40000"/>
                  </a:schemeClr>
                </a:solidFill>
              </a:rPr>
              <a:t>} else  {…}</a:t>
            </a:r>
          </a:p>
          <a:p>
            <a:pPr lvl="1" eaLnBrk="1" fontAlgn="auto" hangingPunct="1">
              <a:spcAft>
                <a:spcPts val="0"/>
              </a:spcAft>
              <a:buFont typeface="Arial" panose="020B0604020202020204" pitchFamily="34" charset="0"/>
              <a:buChar char="›"/>
              <a:defRPr/>
            </a:pPr>
            <a:r>
              <a:rPr lang="en-CA" sz="2400" dirty="0" err="1">
                <a:solidFill>
                  <a:schemeClr val="tx1">
                    <a:lumMod val="60000"/>
                    <a:lumOff val="40000"/>
                  </a:schemeClr>
                </a:solidFill>
              </a:rPr>
              <a:t>reliability.test</a:t>
            </a:r>
            <a:r>
              <a:rPr lang="en-CA" sz="2400" dirty="0">
                <a:solidFill>
                  <a:schemeClr val="tx1">
                    <a:lumMod val="60000"/>
                    <a:lumOff val="40000"/>
                  </a:schemeClr>
                </a:solidFill>
              </a:rPr>
              <a:t>()</a:t>
            </a:r>
          </a:p>
          <a:p>
            <a:pPr lvl="1" eaLnBrk="1" fontAlgn="auto" hangingPunct="1">
              <a:spcAft>
                <a:spcPts val="0"/>
              </a:spcAft>
              <a:buFont typeface="Arial" panose="020B0604020202020204" pitchFamily="34" charset="0"/>
              <a:buChar char="›"/>
              <a:defRPr/>
            </a:pPr>
            <a:r>
              <a:rPr lang="en-CA" sz="2400" dirty="0" err="1">
                <a:solidFill>
                  <a:schemeClr val="tx1">
                    <a:lumMod val="60000"/>
                    <a:lumOff val="40000"/>
                  </a:schemeClr>
                </a:solidFill>
              </a:rPr>
              <a:t>regressions.stepwise</a:t>
            </a:r>
            <a:r>
              <a:rPr lang="en-CA" sz="2400" dirty="0">
                <a:solidFill>
                  <a:schemeClr val="tx1">
                    <a:lumMod val="60000"/>
                    <a:lumOff val="40000"/>
                  </a:schemeClr>
                </a:solidFill>
              </a:rPr>
              <a:t>()</a:t>
            </a:r>
          </a:p>
          <a:p>
            <a:pPr lvl="1" eaLnBrk="1" fontAlgn="auto" hangingPunct="1">
              <a:spcAft>
                <a:spcPts val="0"/>
              </a:spcAft>
              <a:buFont typeface="Arial" panose="020B0604020202020204" pitchFamily="34" charset="0"/>
              <a:buChar char="›"/>
              <a:defRPr/>
            </a:pPr>
            <a:r>
              <a:rPr lang="en-CA" sz="2400" dirty="0" err="1">
                <a:solidFill>
                  <a:schemeClr val="tx1">
                    <a:lumMod val="60000"/>
                    <a:lumOff val="40000"/>
                  </a:schemeClr>
                </a:solidFill>
              </a:rPr>
              <a:t>sig.pos.IVs</a:t>
            </a:r>
            <a:r>
              <a:rPr lang="en-CA" sz="2400" dirty="0">
                <a:solidFill>
                  <a:schemeClr val="tx1">
                    <a:lumMod val="60000"/>
                    <a:lumOff val="40000"/>
                  </a:schemeClr>
                </a:solidFill>
              </a:rPr>
              <a:t>()</a:t>
            </a:r>
          </a:p>
          <a:p>
            <a:pPr lvl="1" eaLnBrk="1" fontAlgn="auto" hangingPunct="1">
              <a:spcAft>
                <a:spcPts val="0"/>
              </a:spcAft>
              <a:buFont typeface="Arial" panose="020B0604020202020204" pitchFamily="34" charset="0"/>
              <a:buChar char="›"/>
              <a:defRPr/>
            </a:pPr>
            <a:r>
              <a:rPr lang="en-CA" sz="2400" dirty="0" err="1">
                <a:solidFill>
                  <a:schemeClr val="tx1">
                    <a:lumMod val="60000"/>
                    <a:lumOff val="40000"/>
                  </a:schemeClr>
                </a:solidFill>
              </a:rPr>
              <a:t>regressions.enter</a:t>
            </a:r>
            <a:r>
              <a:rPr lang="en-CA" sz="2400" dirty="0">
                <a:solidFill>
                  <a:schemeClr val="tx1">
                    <a:lumMod val="60000"/>
                    <a:lumOff val="40000"/>
                  </a:schemeClr>
                </a:solidFill>
              </a:rPr>
              <a:t>()</a:t>
            </a:r>
          </a:p>
        </p:txBody>
      </p:sp>
    </p:spTree>
    <p:extLst>
      <p:ext uri="{BB962C8B-B14F-4D97-AF65-F5344CB8AC3E}">
        <p14:creationId xmlns:p14="http://schemas.microsoft.com/office/powerpoint/2010/main" val="356078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50</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5. Summarize results and save output as csv</a:t>
            </a:r>
          </a:p>
          <a:p>
            <a:pPr marL="0" indent="0" eaLnBrk="1" fontAlgn="auto" hangingPunct="1">
              <a:spcAft>
                <a:spcPts val="0"/>
              </a:spcAft>
              <a:buNone/>
              <a:defRPr/>
            </a:pPr>
            <a:endParaRPr lang="en-CA" sz="2800" dirty="0"/>
          </a:p>
          <a:p>
            <a:pPr lvl="1" eaLnBrk="1" fontAlgn="auto" hangingPunct="1">
              <a:spcAft>
                <a:spcPts val="0"/>
              </a:spcAft>
              <a:buFont typeface="Arial" panose="020B0604020202020204" pitchFamily="34" charset="0"/>
              <a:buChar char="›"/>
              <a:defRPr/>
            </a:pPr>
            <a:endParaRPr lang="en-CA" sz="2400" dirty="0">
              <a:solidFill>
                <a:schemeClr val="tx1">
                  <a:lumMod val="60000"/>
                  <a:lumOff val="40000"/>
                </a:schemeClr>
              </a:solidFill>
            </a:endParaRPr>
          </a:p>
        </p:txBody>
      </p:sp>
      <p:pic>
        <p:nvPicPr>
          <p:cNvPr id="5" name="Picture 4">
            <a:extLst>
              <a:ext uri="{FF2B5EF4-FFF2-40B4-BE49-F238E27FC236}">
                <a16:creationId xmlns:a16="http://schemas.microsoft.com/office/drawing/2014/main" id="{BDD8C8DF-7CF4-4036-AEE7-1F92E80C7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0" y="1426492"/>
            <a:ext cx="7838549" cy="5147552"/>
          </a:xfrm>
          <a:prstGeom prst="rect">
            <a:avLst/>
          </a:prstGeom>
        </p:spPr>
      </p:pic>
      <p:sp>
        <p:nvSpPr>
          <p:cNvPr id="2" name="Rectangle: Rounded Corners 1">
            <a:extLst>
              <a:ext uri="{FF2B5EF4-FFF2-40B4-BE49-F238E27FC236}">
                <a16:creationId xmlns:a16="http://schemas.microsoft.com/office/drawing/2014/main" id="{D73D4482-1870-433C-86A8-BD7486B685F7}"/>
              </a:ext>
            </a:extLst>
          </p:cNvPr>
          <p:cNvSpPr/>
          <p:nvPr/>
        </p:nvSpPr>
        <p:spPr>
          <a:xfrm>
            <a:off x="468310" y="1426492"/>
            <a:ext cx="647306" cy="521560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0046CB07-1590-4F39-BC83-CA1D06A3AED6}"/>
              </a:ext>
            </a:extLst>
          </p:cNvPr>
          <p:cNvSpPr/>
          <p:nvPr/>
        </p:nvSpPr>
        <p:spPr>
          <a:xfrm>
            <a:off x="457200" y="1426492"/>
            <a:ext cx="2818656" cy="14984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94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4800" dirty="0">
                <a:solidFill>
                  <a:schemeClr val="tx1"/>
                </a:solidFill>
                <a:latin typeface="Century Gothic" panose="020B0502020202020204" pitchFamily="34" charset="0"/>
              </a:rPr>
              <a:t>Summarized Results</a:t>
            </a:r>
          </a:p>
        </p:txBody>
      </p:sp>
      <p:pic>
        <p:nvPicPr>
          <p:cNvPr id="5" name="Picture 4">
            <a:extLst>
              <a:ext uri="{FF2B5EF4-FFF2-40B4-BE49-F238E27FC236}">
                <a16:creationId xmlns:a16="http://schemas.microsoft.com/office/drawing/2014/main" id="{0C6045B5-FBBA-4CBD-A082-A3F6120BC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24" y="873155"/>
            <a:ext cx="7740152" cy="5868213"/>
          </a:xfrm>
          <a:prstGeom prst="rect">
            <a:avLst/>
          </a:prstGeom>
        </p:spPr>
      </p:pic>
    </p:spTree>
    <p:extLst>
      <p:ext uri="{BB962C8B-B14F-4D97-AF65-F5344CB8AC3E}">
        <p14:creationId xmlns:p14="http://schemas.microsoft.com/office/powerpoint/2010/main" val="192463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Determining Top Drivers in Small Organizations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52</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113238"/>
          </a:xfrm>
        </p:spPr>
        <p:txBody>
          <a:bodyPr>
            <a:noAutofit/>
          </a:bodyPr>
          <a:lstStyle/>
          <a:p>
            <a:pPr marL="0" indent="0" eaLnBrk="1" fontAlgn="auto" hangingPunct="1">
              <a:spcAft>
                <a:spcPts val="0"/>
              </a:spcAft>
              <a:buFont typeface="Arial" panose="020B0604020202020204" pitchFamily="34" charset="0"/>
              <a:buNone/>
              <a:defRPr/>
            </a:pPr>
            <a:r>
              <a:rPr lang="en-CA" sz="2800" b="1" dirty="0"/>
              <a:t>Benefits</a:t>
            </a:r>
          </a:p>
          <a:p>
            <a:pPr eaLnBrk="1" fontAlgn="auto" hangingPunct="1">
              <a:spcAft>
                <a:spcPts val="0"/>
              </a:spcAft>
              <a:defRPr/>
            </a:pPr>
            <a:r>
              <a:rPr lang="en-CA" sz="2800" dirty="0"/>
              <a:t>SPSS is not cheap or user-friendly, R is</a:t>
            </a:r>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r>
              <a:rPr lang="en-CA" sz="2800" dirty="0"/>
              <a:t>Multiple analyses can be run quickly</a:t>
            </a:r>
          </a:p>
          <a:p>
            <a:pPr eaLnBrk="1" fontAlgn="auto" hangingPunct="1">
              <a:spcAft>
                <a:spcPts val="0"/>
              </a:spcAft>
              <a:defRPr/>
            </a:pPr>
            <a:endParaRPr lang="en-CA" sz="2800" dirty="0"/>
          </a:p>
          <a:p>
            <a:pPr eaLnBrk="1" fontAlgn="auto" hangingPunct="1">
              <a:spcAft>
                <a:spcPts val="0"/>
              </a:spcAft>
              <a:defRPr/>
            </a:pPr>
            <a:r>
              <a:rPr lang="en-CA" sz="2800" dirty="0"/>
              <a:t>Results are reproducible</a:t>
            </a:r>
          </a:p>
          <a:p>
            <a:pPr eaLnBrk="1" fontAlgn="auto" hangingPunct="1">
              <a:spcAft>
                <a:spcPts val="0"/>
              </a:spcAft>
              <a:defRPr/>
            </a:pPr>
            <a:endParaRPr lang="en-CA" sz="2800" dirty="0"/>
          </a:p>
        </p:txBody>
      </p:sp>
      <p:pic>
        <p:nvPicPr>
          <p:cNvPr id="1026" name="Picture 2" descr="Image result for free image">
            <a:extLst>
              <a:ext uri="{FF2B5EF4-FFF2-40B4-BE49-F238E27FC236}">
                <a16:creationId xmlns:a16="http://schemas.microsoft.com/office/drawing/2014/main" id="{76073AAC-8CDD-4B98-B60E-6D6C4C153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1886723"/>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A7C7E5-AB15-493B-98E3-4D75F184D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891" y="2914601"/>
            <a:ext cx="2143125" cy="2143125"/>
          </a:xfrm>
          <a:prstGeom prst="rect">
            <a:avLst/>
          </a:prstGeom>
        </p:spPr>
      </p:pic>
      <p:pic>
        <p:nvPicPr>
          <p:cNvPr id="8" name="Picture 7">
            <a:extLst>
              <a:ext uri="{FF2B5EF4-FFF2-40B4-BE49-F238E27FC236}">
                <a16:creationId xmlns:a16="http://schemas.microsoft.com/office/drawing/2014/main" id="{AA4340D7-C976-45B1-96C3-315D5F5207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576" y="4945888"/>
            <a:ext cx="3392424" cy="1696212"/>
          </a:xfrm>
          <a:prstGeom prst="rect">
            <a:avLst/>
          </a:prstGeom>
        </p:spPr>
      </p:pic>
    </p:spTree>
    <p:extLst>
      <p:ext uri="{BB962C8B-B14F-4D97-AF65-F5344CB8AC3E}">
        <p14:creationId xmlns:p14="http://schemas.microsoft.com/office/powerpoint/2010/main" val="40212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4800" dirty="0">
                <a:solidFill>
                  <a:schemeClr val="tx1"/>
                </a:solidFill>
                <a:latin typeface="Century Gothic" panose="020B0502020202020204" pitchFamily="34" charset="0"/>
              </a:rPr>
              <a:t>Raking Population Data</a:t>
            </a:r>
          </a:p>
        </p:txBody>
      </p:sp>
      <p:pic>
        <p:nvPicPr>
          <p:cNvPr id="3" name="Picture 2">
            <a:extLst>
              <a:ext uri="{FF2B5EF4-FFF2-40B4-BE49-F238E27FC236}">
                <a16:creationId xmlns:a16="http://schemas.microsoft.com/office/drawing/2014/main" id="{AA36732A-BCD6-441F-96D4-AFF2E64D5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 y="1229783"/>
            <a:ext cx="3616194" cy="5312834"/>
          </a:xfrm>
          <a:prstGeom prst="rect">
            <a:avLst/>
          </a:prstGeom>
        </p:spPr>
      </p:pic>
      <p:pic>
        <p:nvPicPr>
          <p:cNvPr id="8" name="Picture 7">
            <a:extLst>
              <a:ext uri="{FF2B5EF4-FFF2-40B4-BE49-F238E27FC236}">
                <a16:creationId xmlns:a16="http://schemas.microsoft.com/office/drawing/2014/main" id="{26C405A0-0F06-4F51-89FB-FA8989374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826" y="1563112"/>
            <a:ext cx="5407430" cy="4407738"/>
          </a:xfrm>
          <a:prstGeom prst="rect">
            <a:avLst/>
          </a:prstGeom>
        </p:spPr>
      </p:pic>
      <p:pic>
        <p:nvPicPr>
          <p:cNvPr id="5" name="Graphic 4" descr="Back RTL">
            <a:extLst>
              <a:ext uri="{FF2B5EF4-FFF2-40B4-BE49-F238E27FC236}">
                <a16:creationId xmlns:a16="http://schemas.microsoft.com/office/drawing/2014/main" id="{6392A9DD-228A-407B-ADEC-846CDDE95D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6434" y="3309781"/>
            <a:ext cx="914400" cy="914400"/>
          </a:xfrm>
          <a:prstGeom prst="rect">
            <a:avLst/>
          </a:prstGeom>
        </p:spPr>
      </p:pic>
    </p:spTree>
    <p:extLst>
      <p:ext uri="{BB962C8B-B14F-4D97-AF65-F5344CB8AC3E}">
        <p14:creationId xmlns:p14="http://schemas.microsoft.com/office/powerpoint/2010/main" val="1787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54</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113238"/>
          </a:xfrm>
        </p:spPr>
        <p:txBody>
          <a:bodyPr>
            <a:noAutofit/>
          </a:bodyPr>
          <a:lstStyle/>
          <a:p>
            <a:pPr marL="0" indent="0" eaLnBrk="1" fontAlgn="auto" hangingPunct="1">
              <a:spcAft>
                <a:spcPts val="0"/>
              </a:spcAft>
              <a:buFont typeface="Arial" panose="020B0604020202020204" pitchFamily="34" charset="0"/>
              <a:buNone/>
              <a:defRPr/>
            </a:pPr>
            <a:r>
              <a:rPr lang="en-CA" sz="2800" b="1" dirty="0"/>
              <a:t>Problem</a:t>
            </a:r>
          </a:p>
          <a:p>
            <a:pPr eaLnBrk="1" fontAlgn="auto" hangingPunct="1">
              <a:spcAft>
                <a:spcPts val="0"/>
              </a:spcAft>
              <a:defRPr/>
            </a:pPr>
            <a:r>
              <a:rPr lang="en-CA" sz="2800" dirty="0"/>
              <a:t>We know the age and sex population distribution for BC, but we often only know the overall population for </a:t>
            </a:r>
            <a:r>
              <a:rPr lang="en-CA" sz="2800" b="1" dirty="0"/>
              <a:t>regional sub-populations</a:t>
            </a:r>
            <a:r>
              <a:rPr lang="en-CA" sz="2800" dirty="0"/>
              <a:t>.</a:t>
            </a:r>
          </a:p>
          <a:p>
            <a:pPr eaLnBrk="1" fontAlgn="auto" hangingPunct="1">
              <a:spcAft>
                <a:spcPts val="0"/>
              </a:spcAft>
              <a:defRPr/>
            </a:pPr>
            <a:r>
              <a:rPr lang="en-CA" sz="2800" dirty="0"/>
              <a:t>We can estimate those age and sex distributions and currently do so in </a:t>
            </a:r>
            <a:r>
              <a:rPr lang="en-CA" sz="2800" b="1" dirty="0"/>
              <a:t>APL</a:t>
            </a:r>
            <a:r>
              <a:rPr lang="en-CA" sz="2800" dirty="0"/>
              <a:t>, which few people know nowadays.</a:t>
            </a:r>
          </a:p>
          <a:p>
            <a:pPr eaLnBrk="1" fontAlgn="auto" hangingPunct="1">
              <a:spcAft>
                <a:spcPts val="0"/>
              </a:spcAft>
              <a:defRPr/>
            </a:pPr>
            <a:endParaRPr lang="en-CA" sz="2800" dirty="0"/>
          </a:p>
        </p:txBody>
      </p:sp>
    </p:spTree>
    <p:extLst>
      <p:ext uri="{BB962C8B-B14F-4D97-AF65-F5344CB8AC3E}">
        <p14:creationId xmlns:p14="http://schemas.microsoft.com/office/powerpoint/2010/main" val="34546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BC5021-8D1C-4F3E-9545-1AACAEE11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9" y="353903"/>
            <a:ext cx="8507730" cy="6387465"/>
          </a:xfrm>
          <a:prstGeom prst="rect">
            <a:avLst/>
          </a:prstGeom>
        </p:spPr>
      </p:pic>
      <p:sp>
        <p:nvSpPr>
          <p:cNvPr id="3" name="TextBox 2">
            <a:extLst>
              <a:ext uri="{FF2B5EF4-FFF2-40B4-BE49-F238E27FC236}">
                <a16:creationId xmlns:a16="http://schemas.microsoft.com/office/drawing/2014/main" id="{8D6E7C4E-0E17-478E-A396-668C72334CDF}"/>
              </a:ext>
            </a:extLst>
          </p:cNvPr>
          <p:cNvSpPr txBox="1"/>
          <p:nvPr/>
        </p:nvSpPr>
        <p:spPr>
          <a:xfrm>
            <a:off x="3635896" y="4653136"/>
            <a:ext cx="3548342" cy="1569660"/>
          </a:xfrm>
          <a:prstGeom prst="rect">
            <a:avLst/>
          </a:prstGeom>
          <a:noFill/>
        </p:spPr>
        <p:txBody>
          <a:bodyPr wrap="square" rtlCol="0">
            <a:spAutoFit/>
          </a:bodyPr>
          <a:lstStyle/>
          <a:p>
            <a:r>
              <a:rPr lang="en-CA" sz="9600" dirty="0">
                <a:solidFill>
                  <a:srgbClr val="FF0000"/>
                </a:solidFill>
                <a:latin typeface="Comic Sans MS" panose="030F0702030302020204" pitchFamily="66" charset="0"/>
              </a:rPr>
              <a:t>? ? ?</a:t>
            </a:r>
          </a:p>
        </p:txBody>
      </p:sp>
      <p:sp>
        <p:nvSpPr>
          <p:cNvPr id="5" name="Rectangle 4">
            <a:extLst>
              <a:ext uri="{FF2B5EF4-FFF2-40B4-BE49-F238E27FC236}">
                <a16:creationId xmlns:a16="http://schemas.microsoft.com/office/drawing/2014/main" id="{CCA1EDE3-A1EA-42A7-8681-4F71818AD433}"/>
              </a:ext>
            </a:extLst>
          </p:cNvPr>
          <p:cNvSpPr/>
          <p:nvPr/>
        </p:nvSpPr>
        <p:spPr>
          <a:xfrm>
            <a:off x="419091" y="1196752"/>
            <a:ext cx="8709642" cy="5544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890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4800" dirty="0">
                <a:solidFill>
                  <a:schemeClr val="tx1"/>
                </a:solidFill>
                <a:latin typeface="Century Gothic" panose="020B0502020202020204" pitchFamily="34" charset="0"/>
              </a:rPr>
              <a:t>Some APL Raking Code</a:t>
            </a:r>
          </a:p>
        </p:txBody>
      </p:sp>
      <p:pic>
        <p:nvPicPr>
          <p:cNvPr id="5" name="Picture 4">
            <a:extLst>
              <a:ext uri="{FF2B5EF4-FFF2-40B4-BE49-F238E27FC236}">
                <a16:creationId xmlns:a16="http://schemas.microsoft.com/office/drawing/2014/main" id="{A8F7C1C3-1A08-44F1-8CB3-68BA56EE6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0" y="873735"/>
            <a:ext cx="7795586" cy="5871934"/>
          </a:xfrm>
          <a:prstGeom prst="rect">
            <a:avLst/>
          </a:prstGeom>
        </p:spPr>
      </p:pic>
    </p:spTree>
    <p:extLst>
      <p:ext uri="{BB962C8B-B14F-4D97-AF65-F5344CB8AC3E}">
        <p14:creationId xmlns:p14="http://schemas.microsoft.com/office/powerpoint/2010/main" val="101484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57</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041900"/>
          </a:xfrm>
        </p:spPr>
        <p:txBody>
          <a:bodyPr>
            <a:noAutofit/>
          </a:bodyPr>
          <a:lstStyle/>
          <a:p>
            <a:pPr marL="0" indent="0" eaLnBrk="1" fontAlgn="auto" hangingPunct="1">
              <a:spcAft>
                <a:spcPts val="0"/>
              </a:spcAft>
              <a:buFont typeface="Arial" panose="020B0604020202020204" pitchFamily="34" charset="0"/>
              <a:buNone/>
              <a:defRPr/>
            </a:pPr>
            <a:r>
              <a:rPr lang="en-CA" sz="2800" b="1" dirty="0"/>
              <a:t>Solution</a:t>
            </a:r>
          </a:p>
          <a:p>
            <a:pPr eaLnBrk="1" fontAlgn="auto" hangingPunct="1">
              <a:spcAft>
                <a:spcPts val="0"/>
              </a:spcAft>
              <a:defRPr/>
            </a:pPr>
            <a:r>
              <a:rPr lang="en-CA" sz="2800" dirty="0"/>
              <a:t>Re-write the APL program in R, as more employees know R than those who know APL</a:t>
            </a:r>
          </a:p>
        </p:txBody>
      </p:sp>
      <p:pic>
        <p:nvPicPr>
          <p:cNvPr id="5" name="Picture 4">
            <a:extLst>
              <a:ext uri="{FF2B5EF4-FFF2-40B4-BE49-F238E27FC236}">
                <a16:creationId xmlns:a16="http://schemas.microsoft.com/office/drawing/2014/main" id="{67A93D2F-0ECD-41D8-9D6F-46D152E7D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2385314"/>
            <a:ext cx="5363147" cy="4217099"/>
          </a:xfrm>
          <a:prstGeom prst="rect">
            <a:avLst/>
          </a:prstGeom>
        </p:spPr>
      </p:pic>
    </p:spTree>
    <p:extLst>
      <p:ext uri="{BB962C8B-B14F-4D97-AF65-F5344CB8AC3E}">
        <p14:creationId xmlns:p14="http://schemas.microsoft.com/office/powerpoint/2010/main" val="424990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58</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041900"/>
          </a:xfrm>
        </p:spPr>
        <p:txBody>
          <a:bodyPr>
            <a:noAutofit/>
          </a:bodyPr>
          <a:lstStyle/>
          <a:p>
            <a:pPr marL="0" indent="0" eaLnBrk="1" fontAlgn="auto" hangingPunct="1">
              <a:spcAft>
                <a:spcPts val="0"/>
              </a:spcAft>
              <a:buNone/>
              <a:defRPr/>
            </a:pPr>
            <a:r>
              <a:rPr lang="en-CA" sz="2800" dirty="0"/>
              <a:t>** R project **</a:t>
            </a:r>
          </a:p>
          <a:p>
            <a:pPr marL="0" indent="0" eaLnBrk="1" fontAlgn="auto" hangingPunct="1">
              <a:spcAft>
                <a:spcPts val="0"/>
              </a:spcAft>
              <a:buNone/>
              <a:defRPr/>
            </a:pPr>
            <a:endParaRPr lang="en-CA" sz="2800" dirty="0"/>
          </a:p>
          <a:p>
            <a:pPr marL="514350" indent="-514350" eaLnBrk="1" fontAlgn="auto" hangingPunct="1">
              <a:spcAft>
                <a:spcPts val="0"/>
              </a:spcAft>
              <a:buFont typeface="+mj-lt"/>
              <a:buAutoNum type="arabicPeriod"/>
              <a:defRPr/>
            </a:pPr>
            <a:r>
              <a:rPr lang="en-CA" sz="2800" dirty="0"/>
              <a:t>Set raking values</a:t>
            </a:r>
          </a:p>
          <a:p>
            <a:pPr marL="514350" indent="-514350" eaLnBrk="1" fontAlgn="auto" hangingPunct="1">
              <a:spcAft>
                <a:spcPts val="0"/>
              </a:spcAft>
              <a:buFont typeface="+mj-lt"/>
              <a:buAutoNum type="arabicPeriod"/>
              <a:defRPr/>
            </a:pPr>
            <a:r>
              <a:rPr lang="en-CA" sz="2800" dirty="0"/>
              <a:t>Load packages and custom functions</a:t>
            </a:r>
          </a:p>
          <a:p>
            <a:pPr marL="514350" indent="-514350" eaLnBrk="1" fontAlgn="auto" hangingPunct="1">
              <a:spcAft>
                <a:spcPts val="0"/>
              </a:spcAft>
              <a:buFont typeface="+mj-lt"/>
              <a:buAutoNum type="arabicPeriod"/>
              <a:defRPr/>
            </a:pPr>
            <a:r>
              <a:rPr lang="en-CA" sz="2800" dirty="0"/>
              <a:t>Read input files</a:t>
            </a:r>
          </a:p>
          <a:p>
            <a:pPr marL="514350" indent="-514350" eaLnBrk="1" fontAlgn="auto" hangingPunct="1">
              <a:spcAft>
                <a:spcPts val="0"/>
              </a:spcAft>
              <a:buFont typeface="+mj-lt"/>
              <a:buAutoNum type="arabicPeriod"/>
              <a:defRPr/>
            </a:pPr>
            <a:r>
              <a:rPr lang="en-CA" sz="2800" dirty="0"/>
              <a:t>Call custom functions within a RUN_ALL script</a:t>
            </a:r>
          </a:p>
          <a:p>
            <a:pPr marL="514350" indent="-514350" eaLnBrk="1" fontAlgn="auto" hangingPunct="1">
              <a:spcAft>
                <a:spcPts val="0"/>
              </a:spcAft>
              <a:buFont typeface="+mj-lt"/>
              <a:buAutoNum type="arabicPeriod"/>
              <a:defRPr/>
            </a:pPr>
            <a:r>
              <a:rPr lang="en-CA" sz="2800" dirty="0"/>
              <a:t>Save output as csv</a:t>
            </a:r>
          </a:p>
          <a:p>
            <a:pPr eaLnBrk="1" fontAlgn="auto" hangingPunct="1">
              <a:spcAft>
                <a:spcPts val="0"/>
              </a:spcAft>
              <a:defRPr/>
            </a:pPr>
            <a:endParaRPr lang="en-CA" sz="2800" dirty="0"/>
          </a:p>
        </p:txBody>
      </p:sp>
    </p:spTree>
    <p:extLst>
      <p:ext uri="{BB962C8B-B14F-4D97-AF65-F5344CB8AC3E}">
        <p14:creationId xmlns:p14="http://schemas.microsoft.com/office/powerpoint/2010/main" val="318041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55A667-4117-483A-BAD7-CAE3EB2C09BD}"/>
              </a:ext>
            </a:extLst>
          </p:cNvPr>
          <p:cNvSpPr>
            <a:spLocks noGrp="1"/>
          </p:cNvSpPr>
          <p:nvPr>
            <p:ph type="sldNum" sz="quarter" idx="10"/>
          </p:nvPr>
        </p:nvSpPr>
        <p:spPr/>
        <p:txBody>
          <a:bodyPr/>
          <a:lstStyle/>
          <a:p>
            <a:pPr>
              <a:defRPr/>
            </a:pPr>
            <a:fld id="{E510E4C4-5E33-4F53-94B7-1137E35A0EEF}" type="slidenum">
              <a:rPr lang="en-CA">
                <a:latin typeface="BC Sans" pitchFamily="2" charset="0"/>
                <a:ea typeface="BC Sans" pitchFamily="2" charset="0"/>
              </a:rPr>
              <a:pPr>
                <a:defRPr/>
              </a:pPr>
              <a:t>5</a:t>
            </a:fld>
            <a:endParaRPr lang="en-CA">
              <a:latin typeface="BC Sans" pitchFamily="2" charset="0"/>
              <a:ea typeface="BC Sans" pitchFamily="2" charset="0"/>
            </a:endParaRPr>
          </a:p>
        </p:txBody>
      </p:sp>
      <p:pic>
        <p:nvPicPr>
          <p:cNvPr id="44035" name="Picture 2">
            <a:extLst>
              <a:ext uri="{FF2B5EF4-FFF2-40B4-BE49-F238E27FC236}">
                <a16:creationId xmlns:a16="http://schemas.microsoft.com/office/drawing/2014/main" id="{C9E7B241-ADFA-4871-82C2-DA3D26EC9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333375"/>
            <a:ext cx="6969125" cy="617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3">
            <a:extLst>
              <a:ext uri="{FF2B5EF4-FFF2-40B4-BE49-F238E27FC236}">
                <a16:creationId xmlns:a16="http://schemas.microsoft.com/office/drawing/2014/main" id="{14186FF5-8703-48DA-8F47-F402680A0315}"/>
              </a:ext>
            </a:extLst>
          </p:cNvPr>
          <p:cNvSpPr txBox="1">
            <a:spLocks noChangeArrowheads="1"/>
          </p:cNvSpPr>
          <p:nvPr/>
        </p:nvSpPr>
        <p:spPr bwMode="auto">
          <a:xfrm>
            <a:off x="3276600" y="260350"/>
            <a:ext cx="56880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r" eaLnBrk="1" hangingPunct="1">
              <a:spcBef>
                <a:spcPct val="0"/>
              </a:spcBef>
              <a:buFontTx/>
              <a:buNone/>
            </a:pPr>
            <a:r>
              <a:rPr lang="en-US" altLang="en-US" sz="2600" b="1" dirty="0">
                <a:solidFill>
                  <a:schemeClr val="tx1"/>
                </a:solidFill>
                <a:latin typeface="BC Sans" pitchFamily="2" charset="0"/>
                <a:ea typeface="BC Sans" pitchFamily="2" charset="0"/>
              </a:rPr>
              <a:t>Good decisions start with </a:t>
            </a:r>
          </a:p>
          <a:p>
            <a:pPr algn="r" eaLnBrk="1" hangingPunct="1">
              <a:spcBef>
                <a:spcPct val="0"/>
              </a:spcBef>
              <a:buFontTx/>
              <a:buNone/>
            </a:pPr>
            <a:r>
              <a:rPr lang="en-US" altLang="en-US" sz="2600" b="1" dirty="0">
                <a:solidFill>
                  <a:schemeClr val="tx1"/>
                </a:solidFill>
                <a:latin typeface="BC Sans" pitchFamily="2" charset="0"/>
                <a:ea typeface="BC Sans" pitchFamily="2" charset="0"/>
              </a:rPr>
              <a:t>good data</a:t>
            </a:r>
            <a:endParaRPr lang="en-CA" altLang="en-US" sz="2600" b="1" dirty="0">
              <a:solidFill>
                <a:schemeClr val="tx1"/>
              </a:solidFill>
              <a:latin typeface="BC Sans" pitchFamily="2" charset="0"/>
              <a:ea typeface="BC Sans" pitchFamily="2" charset="0"/>
            </a:endParaRPr>
          </a:p>
        </p:txBody>
      </p:sp>
      <p:sp>
        <p:nvSpPr>
          <p:cNvPr id="3" name="Rectangle 2">
            <a:extLst>
              <a:ext uri="{FF2B5EF4-FFF2-40B4-BE49-F238E27FC236}">
                <a16:creationId xmlns:a16="http://schemas.microsoft.com/office/drawing/2014/main" id="{679A2372-AB78-48C9-869D-F5254CECD689}"/>
              </a:ext>
            </a:extLst>
          </p:cNvPr>
          <p:cNvSpPr/>
          <p:nvPr/>
        </p:nvSpPr>
        <p:spPr>
          <a:xfrm>
            <a:off x="323850" y="1028700"/>
            <a:ext cx="2614613" cy="4926013"/>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latin typeface="BC Sans" pitchFamily="2" charset="0"/>
              <a:ea typeface="BC Sans" pitchFamily="2" charset="0"/>
            </a:endParaRPr>
          </a:p>
        </p:txBody>
      </p:sp>
      <p:sp>
        <p:nvSpPr>
          <p:cNvPr id="6" name="Rectangle 5">
            <a:extLst>
              <a:ext uri="{FF2B5EF4-FFF2-40B4-BE49-F238E27FC236}">
                <a16:creationId xmlns:a16="http://schemas.microsoft.com/office/drawing/2014/main" id="{E2663E29-B90A-4488-800E-3E6EDF87A576}"/>
              </a:ext>
            </a:extLst>
          </p:cNvPr>
          <p:cNvSpPr/>
          <p:nvPr/>
        </p:nvSpPr>
        <p:spPr>
          <a:xfrm>
            <a:off x="1835150" y="1757363"/>
            <a:ext cx="2832100" cy="4197350"/>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CA">
              <a:latin typeface="BC Sans" pitchFamily="2" charset="0"/>
              <a:ea typeface="BC Sans" pitchFamily="2" charset="0"/>
            </a:endParaRPr>
          </a:p>
        </p:txBody>
      </p:sp>
      <p:sp>
        <p:nvSpPr>
          <p:cNvPr id="44039" name="TextBox 6">
            <a:extLst>
              <a:ext uri="{FF2B5EF4-FFF2-40B4-BE49-F238E27FC236}">
                <a16:creationId xmlns:a16="http://schemas.microsoft.com/office/drawing/2014/main" id="{9E530576-E75F-49A9-8D4F-E01724F5300E}"/>
              </a:ext>
            </a:extLst>
          </p:cNvPr>
          <p:cNvSpPr txBox="1">
            <a:spLocks noChangeArrowheads="1"/>
          </p:cNvSpPr>
          <p:nvPr/>
        </p:nvSpPr>
        <p:spPr bwMode="auto">
          <a:xfrm>
            <a:off x="0" y="6583363"/>
            <a:ext cx="22862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1800" i="1">
                <a:solidFill>
                  <a:schemeClr val="tx1"/>
                </a:solidFill>
                <a:latin typeface="BC Sans" pitchFamily="2" charset="0"/>
                <a:ea typeface="BC Sans" pitchFamily="2" charset="0"/>
              </a:rPr>
              <a:t>Source: </a:t>
            </a:r>
            <a:r>
              <a:rPr lang="en-CA" altLang="en-US" sz="1600" i="1">
                <a:solidFill>
                  <a:schemeClr val="tx1"/>
                </a:solidFill>
                <a:latin typeface="BC Sans" pitchFamily="2" charset="0"/>
                <a:ea typeface="BC Sans" pitchFamily="2" charset="0"/>
              </a:rPr>
              <a:t>V.P</a:t>
            </a:r>
            <a:r>
              <a:rPr lang="en-CA" altLang="en-US" sz="1800" i="1">
                <a:solidFill>
                  <a:schemeClr val="tx1"/>
                </a:solidFill>
                <a:latin typeface="BC Sans" pitchFamily="2" charset="0"/>
                <a:ea typeface="BC Sans" pitchFamily="2" charset="0"/>
              </a:rPr>
              <a:t>. Barabba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59</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1. Set raking values</a:t>
            </a:r>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endParaRPr lang="en-CA" sz="2400" dirty="0">
              <a:solidFill>
                <a:schemeClr val="tx1">
                  <a:lumMod val="60000"/>
                  <a:lumOff val="40000"/>
                </a:schemeClr>
              </a:solidFill>
            </a:endParaRPr>
          </a:p>
        </p:txBody>
      </p:sp>
      <p:pic>
        <p:nvPicPr>
          <p:cNvPr id="6" name="Picture 5">
            <a:extLst>
              <a:ext uri="{FF2B5EF4-FFF2-40B4-BE49-F238E27FC236}">
                <a16:creationId xmlns:a16="http://schemas.microsoft.com/office/drawing/2014/main" id="{52C232E7-76B6-480E-9C58-6D0B3A99C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03" y="1412774"/>
            <a:ext cx="8674750" cy="4808941"/>
          </a:xfrm>
          <a:prstGeom prst="rect">
            <a:avLst/>
          </a:prstGeom>
        </p:spPr>
      </p:pic>
      <p:sp>
        <p:nvSpPr>
          <p:cNvPr id="2" name="Oval 1">
            <a:extLst>
              <a:ext uri="{FF2B5EF4-FFF2-40B4-BE49-F238E27FC236}">
                <a16:creationId xmlns:a16="http://schemas.microsoft.com/office/drawing/2014/main" id="{1769830B-3545-47B3-9360-4A505EA16B6B}"/>
              </a:ext>
            </a:extLst>
          </p:cNvPr>
          <p:cNvSpPr/>
          <p:nvPr/>
        </p:nvSpPr>
        <p:spPr>
          <a:xfrm>
            <a:off x="12050" y="1531034"/>
            <a:ext cx="3528409" cy="1440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F4E4B55E-E9DA-4A9A-8A91-B43385D6C26A}"/>
              </a:ext>
            </a:extLst>
          </p:cNvPr>
          <p:cNvSpPr/>
          <p:nvPr/>
        </p:nvSpPr>
        <p:spPr>
          <a:xfrm>
            <a:off x="12050" y="2917331"/>
            <a:ext cx="1944216" cy="7753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0A5798B7-B948-4252-B1EF-BC7A082369E5}"/>
              </a:ext>
            </a:extLst>
          </p:cNvPr>
          <p:cNvSpPr/>
          <p:nvPr/>
        </p:nvSpPr>
        <p:spPr>
          <a:xfrm>
            <a:off x="15386" y="3778105"/>
            <a:ext cx="2540390" cy="1440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58B432BA-BE92-4BA3-B7AA-FF93CD1D033A}"/>
              </a:ext>
            </a:extLst>
          </p:cNvPr>
          <p:cNvSpPr/>
          <p:nvPr/>
        </p:nvSpPr>
        <p:spPr>
          <a:xfrm>
            <a:off x="24929" y="5819157"/>
            <a:ext cx="1944216" cy="5652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6919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60</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2. Load packages and custom functions</a:t>
            </a:r>
          </a:p>
          <a:p>
            <a:pPr eaLnBrk="1" fontAlgn="auto" hangingPunct="1">
              <a:spcAft>
                <a:spcPts val="0"/>
              </a:spcAft>
              <a:defRPr/>
            </a:pPr>
            <a:r>
              <a:rPr lang="en-CA" sz="2800" dirty="0"/>
              <a:t>Load packages</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library(here)</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library(</a:t>
            </a:r>
            <a:r>
              <a:rPr lang="en-CA" sz="2400" dirty="0" err="1">
                <a:solidFill>
                  <a:schemeClr val="tx1">
                    <a:lumMod val="60000"/>
                    <a:lumOff val="40000"/>
                  </a:schemeClr>
                </a:solidFill>
              </a:rPr>
              <a:t>tidyverse</a:t>
            </a:r>
            <a:r>
              <a:rPr lang="en-CA" sz="2400" dirty="0">
                <a:solidFill>
                  <a:schemeClr val="tx1">
                    <a:lumMod val="60000"/>
                    <a:lumOff val="40000"/>
                  </a:schemeClr>
                </a:solidFill>
              </a:rPr>
              <a:t>)</a:t>
            </a:r>
          </a:p>
          <a:p>
            <a:pPr lvl="1" eaLnBrk="1" fontAlgn="auto" hangingPunct="1">
              <a:spcAft>
                <a:spcPts val="0"/>
              </a:spcAft>
              <a:buFont typeface="Arial" panose="020B0604020202020204" pitchFamily="34" charset="0"/>
              <a:buChar char="›"/>
              <a:defRPr/>
            </a:pPr>
            <a:r>
              <a:rPr lang="en-CA" sz="2400" dirty="0">
                <a:solidFill>
                  <a:schemeClr val="tx1">
                    <a:lumMod val="60000"/>
                    <a:lumOff val="40000"/>
                  </a:schemeClr>
                </a:solidFill>
              </a:rPr>
              <a:t>library(</a:t>
            </a:r>
            <a:r>
              <a:rPr lang="en-CA" sz="2400" dirty="0" err="1">
                <a:solidFill>
                  <a:schemeClr val="tx1">
                    <a:lumMod val="60000"/>
                    <a:lumOff val="40000"/>
                  </a:schemeClr>
                </a:solidFill>
              </a:rPr>
              <a:t>openxlsx</a:t>
            </a:r>
            <a:endParaRPr lang="en-CA" sz="2400" dirty="0">
              <a:solidFill>
                <a:schemeClr val="tx1">
                  <a:lumMod val="60000"/>
                  <a:lumOff val="40000"/>
                </a:schemeClr>
              </a:solidFill>
            </a:endParaRPr>
          </a:p>
          <a:p>
            <a:pPr eaLnBrk="1" fontAlgn="auto" hangingPunct="1">
              <a:spcAft>
                <a:spcPts val="0"/>
              </a:spcAft>
              <a:defRPr/>
            </a:pPr>
            <a:r>
              <a:rPr lang="en-CA" sz="2800" dirty="0"/>
              <a:t>Load custom functions</a:t>
            </a:r>
          </a:p>
          <a:p>
            <a:pPr lvl="1" eaLnBrk="1" fontAlgn="auto" hangingPunct="1">
              <a:spcAft>
                <a:spcPts val="0"/>
              </a:spcAft>
              <a:buFont typeface="Arial" panose="020B0604020202020204" pitchFamily="34" charset="0"/>
              <a:buChar char="›"/>
              <a:defRPr/>
            </a:pPr>
            <a:r>
              <a:rPr lang="en-US" sz="2400" dirty="0">
                <a:solidFill>
                  <a:schemeClr val="tx1">
                    <a:lumMod val="60000"/>
                    <a:lumOff val="40000"/>
                  </a:schemeClr>
                </a:solidFill>
              </a:rPr>
              <a:t>source(here("scripts", "00_functions.R"))</a:t>
            </a:r>
            <a:endParaRPr lang="en-CA" sz="2400" dirty="0">
              <a:solidFill>
                <a:schemeClr val="tx1">
                  <a:lumMod val="60000"/>
                  <a:lumOff val="40000"/>
                </a:schemeClr>
              </a:solidFill>
            </a:endParaRPr>
          </a:p>
        </p:txBody>
      </p:sp>
      <p:pic>
        <p:nvPicPr>
          <p:cNvPr id="8" name="Picture 7">
            <a:extLst>
              <a:ext uri="{FF2B5EF4-FFF2-40B4-BE49-F238E27FC236}">
                <a16:creationId xmlns:a16="http://schemas.microsoft.com/office/drawing/2014/main" id="{D0669F87-BE57-4FC4-A6D1-A254E7CC4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4245700"/>
            <a:ext cx="7679721" cy="2221042"/>
          </a:xfrm>
          <a:prstGeom prst="rect">
            <a:avLst/>
          </a:prstGeom>
        </p:spPr>
      </p:pic>
    </p:spTree>
    <p:extLst>
      <p:ext uri="{BB962C8B-B14F-4D97-AF65-F5344CB8AC3E}">
        <p14:creationId xmlns:p14="http://schemas.microsoft.com/office/powerpoint/2010/main" val="5305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61</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363272" cy="5617294"/>
          </a:xfrm>
        </p:spPr>
        <p:txBody>
          <a:bodyPr>
            <a:noAutofit/>
          </a:bodyPr>
          <a:lstStyle/>
          <a:p>
            <a:pPr marL="0" indent="0" eaLnBrk="1" fontAlgn="auto" hangingPunct="1">
              <a:spcAft>
                <a:spcPts val="0"/>
              </a:spcAft>
              <a:buNone/>
              <a:defRPr/>
            </a:pPr>
            <a:r>
              <a:rPr lang="en-CA" sz="2800" dirty="0"/>
              <a:t>3. Read input files: data and control totals</a:t>
            </a:r>
          </a:p>
        </p:txBody>
      </p:sp>
      <p:pic>
        <p:nvPicPr>
          <p:cNvPr id="5" name="Picture 4">
            <a:extLst>
              <a:ext uri="{FF2B5EF4-FFF2-40B4-BE49-F238E27FC236}">
                <a16:creationId xmlns:a16="http://schemas.microsoft.com/office/drawing/2014/main" id="{D4C9BEE7-E94D-4D28-8F1C-B219556D2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0" y="1412761"/>
            <a:ext cx="8320618" cy="1425444"/>
          </a:xfrm>
          <a:prstGeom prst="rect">
            <a:avLst/>
          </a:prstGeom>
        </p:spPr>
      </p:pic>
      <p:pic>
        <p:nvPicPr>
          <p:cNvPr id="9" name="Picture 8">
            <a:extLst>
              <a:ext uri="{FF2B5EF4-FFF2-40B4-BE49-F238E27FC236}">
                <a16:creationId xmlns:a16="http://schemas.microsoft.com/office/drawing/2014/main" id="{62E8AE9C-13A3-4721-9D35-964640C80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1552" y="2886632"/>
            <a:ext cx="4427604" cy="3691447"/>
          </a:xfrm>
          <a:prstGeom prst="rect">
            <a:avLst/>
          </a:prstGeom>
        </p:spPr>
      </p:pic>
      <p:cxnSp>
        <p:nvCxnSpPr>
          <p:cNvPr id="6" name="Straight Arrow Connector 5">
            <a:extLst>
              <a:ext uri="{FF2B5EF4-FFF2-40B4-BE49-F238E27FC236}">
                <a16:creationId xmlns:a16="http://schemas.microsoft.com/office/drawing/2014/main" id="{19DABB8A-9010-493F-9DBA-CBA6321FFCC7}"/>
              </a:ext>
            </a:extLst>
          </p:cNvPr>
          <p:cNvCxnSpPr/>
          <p:nvPr/>
        </p:nvCxnSpPr>
        <p:spPr>
          <a:xfrm>
            <a:off x="1401301" y="3212976"/>
            <a:ext cx="6480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29B316-3BF7-4134-9C09-CE51D76E2F16}"/>
              </a:ext>
            </a:extLst>
          </p:cNvPr>
          <p:cNvCxnSpPr/>
          <p:nvPr/>
        </p:nvCxnSpPr>
        <p:spPr>
          <a:xfrm>
            <a:off x="1399511" y="3429771"/>
            <a:ext cx="6480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31685EE-BECC-4E3F-89DF-1AFEE38E13E0}"/>
              </a:ext>
            </a:extLst>
          </p:cNvPr>
          <p:cNvCxnSpPr/>
          <p:nvPr/>
        </p:nvCxnSpPr>
        <p:spPr>
          <a:xfrm>
            <a:off x="1409998" y="4026148"/>
            <a:ext cx="6480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058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62</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4. Call custom functions within a RUN_ALL script</a:t>
            </a:r>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marL="0" indent="0" eaLnBrk="1" fontAlgn="auto" hangingPunct="1">
              <a:spcAft>
                <a:spcPts val="0"/>
              </a:spcAft>
              <a:buNone/>
              <a:defRPr/>
            </a:pPr>
            <a:endParaRPr lang="en-CA" sz="2800" dirty="0"/>
          </a:p>
          <a:p>
            <a:pPr eaLnBrk="1" fontAlgn="auto" hangingPunct="1">
              <a:spcAft>
                <a:spcPts val="0"/>
              </a:spcAft>
              <a:defRPr/>
            </a:pPr>
            <a:r>
              <a:rPr lang="en-CA" sz="2800" dirty="0"/>
              <a:t>Run 10 functions repeatedly over sex, ages and regions to prorate and rake data</a:t>
            </a:r>
          </a:p>
          <a:p>
            <a:pPr eaLnBrk="1" fontAlgn="auto" hangingPunct="1">
              <a:spcAft>
                <a:spcPts val="0"/>
              </a:spcAft>
              <a:defRPr/>
            </a:pPr>
            <a:endParaRPr lang="en-CA" sz="2800" dirty="0"/>
          </a:p>
          <a:p>
            <a:pPr marL="0" indent="0" eaLnBrk="1" fontAlgn="auto" hangingPunct="1">
              <a:spcAft>
                <a:spcPts val="0"/>
              </a:spcAft>
              <a:buNone/>
              <a:defRPr/>
            </a:pPr>
            <a:endParaRPr lang="en-CA" sz="2800" dirty="0"/>
          </a:p>
        </p:txBody>
      </p:sp>
      <p:pic>
        <p:nvPicPr>
          <p:cNvPr id="5" name="Picture 4">
            <a:extLst>
              <a:ext uri="{FF2B5EF4-FFF2-40B4-BE49-F238E27FC236}">
                <a16:creationId xmlns:a16="http://schemas.microsoft.com/office/drawing/2014/main" id="{7602C6EB-517E-4FCA-8790-DD254A07A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83" y="1365810"/>
            <a:ext cx="8840434" cy="4220164"/>
          </a:xfrm>
          <a:prstGeom prst="rect">
            <a:avLst/>
          </a:prstGeom>
        </p:spPr>
      </p:pic>
      <p:sp>
        <p:nvSpPr>
          <p:cNvPr id="2" name="Rectangle: Rounded Corners 1">
            <a:extLst>
              <a:ext uri="{FF2B5EF4-FFF2-40B4-BE49-F238E27FC236}">
                <a16:creationId xmlns:a16="http://schemas.microsoft.com/office/drawing/2014/main" id="{56896A4C-4CBA-4DED-A447-26F6E7E22E6B}"/>
              </a:ext>
            </a:extLst>
          </p:cNvPr>
          <p:cNvSpPr/>
          <p:nvPr/>
        </p:nvSpPr>
        <p:spPr>
          <a:xfrm>
            <a:off x="7092279" y="1556792"/>
            <a:ext cx="1899937" cy="40291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B8FE9575-3138-485E-AA47-D5F6339C1D1F}"/>
              </a:ext>
            </a:extLst>
          </p:cNvPr>
          <p:cNvSpPr/>
          <p:nvPr/>
        </p:nvSpPr>
        <p:spPr>
          <a:xfrm>
            <a:off x="1900203" y="1691184"/>
            <a:ext cx="680974" cy="38947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E18D6BF1-C646-4803-A79C-BE952DC1CACE}"/>
              </a:ext>
            </a:extLst>
          </p:cNvPr>
          <p:cNvSpPr/>
          <p:nvPr/>
        </p:nvSpPr>
        <p:spPr>
          <a:xfrm>
            <a:off x="3716303" y="1691184"/>
            <a:ext cx="680974" cy="38947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A4E32F2D-FA9E-46B3-8DFF-DB0547080105}"/>
              </a:ext>
            </a:extLst>
          </p:cNvPr>
          <p:cNvSpPr/>
          <p:nvPr/>
        </p:nvSpPr>
        <p:spPr>
          <a:xfrm>
            <a:off x="6091202" y="1691184"/>
            <a:ext cx="1001075" cy="38947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8BF3D7D5-1323-42B0-8882-3A51148B8FC2}"/>
              </a:ext>
            </a:extLst>
          </p:cNvPr>
          <p:cNvSpPr/>
          <p:nvPr/>
        </p:nvSpPr>
        <p:spPr>
          <a:xfrm>
            <a:off x="681240" y="1623988"/>
            <a:ext cx="1899937" cy="396198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4496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63</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Our original input data</a:t>
            </a:r>
          </a:p>
          <a:p>
            <a:pPr eaLnBrk="1" fontAlgn="auto" hangingPunct="1">
              <a:spcAft>
                <a:spcPts val="0"/>
              </a:spcAft>
              <a:defRPr/>
            </a:pPr>
            <a:endParaRPr lang="en-CA" sz="2800" dirty="0"/>
          </a:p>
          <a:p>
            <a:pPr marL="0" indent="0" eaLnBrk="1" fontAlgn="auto" hangingPunct="1">
              <a:spcAft>
                <a:spcPts val="0"/>
              </a:spcAft>
              <a:buNone/>
              <a:defRPr/>
            </a:pPr>
            <a:endParaRPr lang="en-CA" sz="2800" dirty="0"/>
          </a:p>
        </p:txBody>
      </p:sp>
      <p:pic>
        <p:nvPicPr>
          <p:cNvPr id="6" name="Picture 5">
            <a:extLst>
              <a:ext uri="{FF2B5EF4-FFF2-40B4-BE49-F238E27FC236}">
                <a16:creationId xmlns:a16="http://schemas.microsoft.com/office/drawing/2014/main" id="{097FB606-9577-40C0-8B81-80220B8AE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33" y="1421025"/>
            <a:ext cx="7825218" cy="5029200"/>
          </a:xfrm>
          <a:prstGeom prst="rect">
            <a:avLst/>
          </a:prstGeom>
        </p:spPr>
      </p:pic>
    </p:spTree>
    <p:extLst>
      <p:ext uri="{BB962C8B-B14F-4D97-AF65-F5344CB8AC3E}">
        <p14:creationId xmlns:p14="http://schemas.microsoft.com/office/powerpoint/2010/main" val="1987635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64</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617294"/>
          </a:xfrm>
        </p:spPr>
        <p:txBody>
          <a:bodyPr>
            <a:noAutofit/>
          </a:bodyPr>
          <a:lstStyle/>
          <a:p>
            <a:pPr marL="0" indent="0" eaLnBrk="1" fontAlgn="auto" hangingPunct="1">
              <a:spcAft>
                <a:spcPts val="0"/>
              </a:spcAft>
              <a:buNone/>
              <a:defRPr/>
            </a:pPr>
            <a:r>
              <a:rPr lang="en-CA" sz="2800" dirty="0"/>
              <a:t>5. Save output as csv</a:t>
            </a:r>
          </a:p>
          <a:p>
            <a:pPr eaLnBrk="1" fontAlgn="auto" hangingPunct="1">
              <a:spcAft>
                <a:spcPts val="0"/>
              </a:spcAft>
              <a:defRPr/>
            </a:pPr>
            <a:endParaRPr lang="en-CA" sz="2800" dirty="0"/>
          </a:p>
          <a:p>
            <a:pPr marL="0" indent="0" eaLnBrk="1" fontAlgn="auto" hangingPunct="1">
              <a:spcAft>
                <a:spcPts val="0"/>
              </a:spcAft>
              <a:buNone/>
              <a:defRPr/>
            </a:pPr>
            <a:endParaRPr lang="en-CA" sz="2800" dirty="0"/>
          </a:p>
        </p:txBody>
      </p:sp>
      <p:pic>
        <p:nvPicPr>
          <p:cNvPr id="6" name="Picture 5">
            <a:extLst>
              <a:ext uri="{FF2B5EF4-FFF2-40B4-BE49-F238E27FC236}">
                <a16:creationId xmlns:a16="http://schemas.microsoft.com/office/drawing/2014/main" id="{097FB606-9577-40C0-8B81-80220B8AE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57" y="1412772"/>
            <a:ext cx="7690770" cy="5029636"/>
          </a:xfrm>
          <a:prstGeom prst="rect">
            <a:avLst/>
          </a:prstGeom>
        </p:spPr>
      </p:pic>
    </p:spTree>
    <p:extLst>
      <p:ext uri="{BB962C8B-B14F-4D97-AF65-F5344CB8AC3E}">
        <p14:creationId xmlns:p14="http://schemas.microsoft.com/office/powerpoint/2010/main" val="2440990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Raking Population Data</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65</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113238"/>
          </a:xfrm>
        </p:spPr>
        <p:txBody>
          <a:bodyPr>
            <a:noAutofit/>
          </a:bodyPr>
          <a:lstStyle/>
          <a:p>
            <a:pPr marL="0" indent="0" eaLnBrk="1" fontAlgn="auto" hangingPunct="1">
              <a:spcAft>
                <a:spcPts val="0"/>
              </a:spcAft>
              <a:buFont typeface="Arial" panose="020B0604020202020204" pitchFamily="34" charset="0"/>
              <a:buNone/>
              <a:defRPr/>
            </a:pPr>
            <a:r>
              <a:rPr lang="en-CA" sz="2800" b="1" dirty="0"/>
              <a:t>Benefits</a:t>
            </a:r>
          </a:p>
          <a:p>
            <a:pPr eaLnBrk="1" fontAlgn="auto" hangingPunct="1">
              <a:spcAft>
                <a:spcPts val="0"/>
              </a:spcAft>
              <a:defRPr/>
            </a:pPr>
            <a:r>
              <a:rPr lang="en-CA" sz="2800" dirty="0"/>
              <a:t>APL is a “lost language”;</a:t>
            </a:r>
            <a:br>
              <a:rPr lang="en-CA" sz="2800" dirty="0"/>
            </a:br>
            <a:r>
              <a:rPr lang="en-CA" sz="2800" dirty="0"/>
              <a:t>R’s popularity is growing quickly</a:t>
            </a:r>
          </a:p>
          <a:p>
            <a:pPr eaLnBrk="1" fontAlgn="auto" hangingPunct="1">
              <a:spcAft>
                <a:spcPts val="0"/>
              </a:spcAft>
              <a:defRPr/>
            </a:pPr>
            <a:endParaRPr lang="en-CA" sz="2800" dirty="0"/>
          </a:p>
          <a:p>
            <a:pPr eaLnBrk="1" fontAlgn="auto" hangingPunct="1">
              <a:spcAft>
                <a:spcPts val="0"/>
              </a:spcAft>
              <a:defRPr/>
            </a:pPr>
            <a:endParaRPr lang="en-CA" sz="2800" dirty="0"/>
          </a:p>
          <a:p>
            <a:pPr eaLnBrk="1" fontAlgn="auto" hangingPunct="1">
              <a:spcAft>
                <a:spcPts val="0"/>
              </a:spcAft>
              <a:defRPr/>
            </a:pPr>
            <a:r>
              <a:rPr lang="en-CA" sz="2800" dirty="0"/>
              <a:t>Extremely complicated analyses </a:t>
            </a:r>
            <a:br>
              <a:rPr lang="en-CA" sz="2800" dirty="0"/>
            </a:br>
            <a:r>
              <a:rPr lang="en-CA" sz="2800" dirty="0"/>
              <a:t>can be run, and quickly</a:t>
            </a:r>
          </a:p>
          <a:p>
            <a:pPr eaLnBrk="1" fontAlgn="auto" hangingPunct="1">
              <a:spcAft>
                <a:spcPts val="0"/>
              </a:spcAft>
              <a:defRPr/>
            </a:pPr>
            <a:endParaRPr lang="en-CA" sz="2800" dirty="0"/>
          </a:p>
          <a:p>
            <a:pPr eaLnBrk="1" fontAlgn="auto" hangingPunct="1">
              <a:spcAft>
                <a:spcPts val="0"/>
              </a:spcAft>
              <a:defRPr/>
            </a:pPr>
            <a:r>
              <a:rPr lang="en-CA" sz="2800" dirty="0"/>
              <a:t>Again, results are reproducible</a:t>
            </a:r>
          </a:p>
          <a:p>
            <a:pPr eaLnBrk="1" fontAlgn="auto" hangingPunct="1">
              <a:spcAft>
                <a:spcPts val="0"/>
              </a:spcAft>
              <a:defRPr/>
            </a:pPr>
            <a:endParaRPr lang="en-CA" sz="2800" dirty="0"/>
          </a:p>
        </p:txBody>
      </p:sp>
      <p:pic>
        <p:nvPicPr>
          <p:cNvPr id="5" name="Picture 4">
            <a:extLst>
              <a:ext uri="{FF2B5EF4-FFF2-40B4-BE49-F238E27FC236}">
                <a16:creationId xmlns:a16="http://schemas.microsoft.com/office/drawing/2014/main" id="{1AD8CA9F-06A5-4910-8011-F2537A9BB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5325582"/>
            <a:ext cx="3392424" cy="1696212"/>
          </a:xfrm>
          <a:prstGeom prst="rect">
            <a:avLst/>
          </a:prstGeom>
        </p:spPr>
      </p:pic>
      <p:pic>
        <p:nvPicPr>
          <p:cNvPr id="1026" name="Picture 2" descr="Image result for easy">
            <a:extLst>
              <a:ext uri="{FF2B5EF4-FFF2-40B4-BE49-F238E27FC236}">
                <a16:creationId xmlns:a16="http://schemas.microsoft.com/office/drawing/2014/main" id="{7BEF9AD9-B733-4BA7-B82E-470E919E5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291460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AD759F8-F551-4859-8528-E319510E1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1223" y="646475"/>
            <a:ext cx="1847850" cy="2466975"/>
          </a:xfrm>
          <a:prstGeom prst="rect">
            <a:avLst/>
          </a:prstGeom>
        </p:spPr>
      </p:pic>
    </p:spTree>
    <p:extLst>
      <p:ext uri="{BB962C8B-B14F-4D97-AF65-F5344CB8AC3E}">
        <p14:creationId xmlns:p14="http://schemas.microsoft.com/office/powerpoint/2010/main" val="426667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Century Gothic" panose="020B0502020202020204" pitchFamily="34" charset="0"/>
                <a:cs typeface="Arial" panose="020B0604020202020204" pitchFamily="34" charset="0"/>
              </a:rPr>
              <a:t>Summary</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66</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4618856" cy="5617294"/>
          </a:xfrm>
        </p:spPr>
        <p:txBody>
          <a:bodyPr>
            <a:noAutofit/>
          </a:bodyPr>
          <a:lstStyle/>
          <a:p>
            <a:pPr eaLnBrk="1" fontAlgn="auto" hangingPunct="1">
              <a:spcAft>
                <a:spcPts val="0"/>
              </a:spcAft>
              <a:defRPr/>
            </a:pPr>
            <a:r>
              <a:rPr lang="en-CA" sz="2800" dirty="0"/>
              <a:t>Data science is the intersection of multiple fields such as statistics and computer science, and allows us to analyze and communicate big data meaningfully.</a:t>
            </a:r>
          </a:p>
          <a:p>
            <a:pPr eaLnBrk="1" fontAlgn="auto" hangingPunct="1">
              <a:spcAft>
                <a:spcPts val="0"/>
              </a:spcAft>
              <a:defRPr/>
            </a:pPr>
            <a:r>
              <a:rPr lang="en-CA" sz="2800" dirty="0"/>
              <a:t>R is an open source coding language that helps us with </a:t>
            </a:r>
            <a:r>
              <a:rPr lang="en-US" sz="2800" dirty="0"/>
              <a:t>predictive analytics and data visualization, that is, </a:t>
            </a:r>
            <a:r>
              <a:rPr lang="en-CA" sz="2800" dirty="0"/>
              <a:t>“do data science”.</a:t>
            </a:r>
          </a:p>
          <a:p>
            <a:pPr eaLnBrk="1" fontAlgn="auto" hangingPunct="1">
              <a:spcAft>
                <a:spcPts val="0"/>
              </a:spcAft>
              <a:defRPr/>
            </a:pPr>
            <a:endParaRPr lang="en-CA" sz="2800" dirty="0"/>
          </a:p>
        </p:txBody>
      </p:sp>
      <p:pic>
        <p:nvPicPr>
          <p:cNvPr id="5" name="Picture 4">
            <a:extLst>
              <a:ext uri="{FF2B5EF4-FFF2-40B4-BE49-F238E27FC236}">
                <a16:creationId xmlns:a16="http://schemas.microsoft.com/office/drawing/2014/main" id="{C60398CE-B086-4174-87C2-D1FC51D50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693" y="755650"/>
            <a:ext cx="3343946" cy="3325656"/>
          </a:xfrm>
          <a:prstGeom prst="rect">
            <a:avLst/>
          </a:prstGeom>
        </p:spPr>
      </p:pic>
      <p:pic>
        <p:nvPicPr>
          <p:cNvPr id="7" name="Picture 6">
            <a:extLst>
              <a:ext uri="{FF2B5EF4-FFF2-40B4-BE49-F238E27FC236}">
                <a16:creationId xmlns:a16="http://schemas.microsoft.com/office/drawing/2014/main" id="{DDE7E49B-6764-4D29-999C-345BD96B2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510" y="4228149"/>
            <a:ext cx="3080957" cy="2422589"/>
          </a:xfrm>
          <a:prstGeom prst="rect">
            <a:avLst/>
          </a:prstGeom>
        </p:spPr>
      </p:pic>
    </p:spTree>
    <p:extLst>
      <p:ext uri="{BB962C8B-B14F-4D97-AF65-F5344CB8AC3E}">
        <p14:creationId xmlns:p14="http://schemas.microsoft.com/office/powerpoint/2010/main" val="151279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3133A-5ECF-489F-A410-537B7D558D36}"/>
              </a:ext>
            </a:extLst>
          </p:cNvPr>
          <p:cNvSpPr>
            <a:spLocks noGrp="1"/>
          </p:cNvSpPr>
          <p:nvPr>
            <p:ph idx="4294967295"/>
          </p:nvPr>
        </p:nvSpPr>
        <p:spPr>
          <a:xfrm>
            <a:off x="251520" y="4149079"/>
            <a:ext cx="5025602" cy="2278523"/>
          </a:xfrm>
        </p:spPr>
        <p:txBody>
          <a:bodyPr rtlCol="0">
            <a:normAutofit/>
          </a:bodyPr>
          <a:lstStyle/>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Julie Hawkins</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Data Scientist</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BC Stats</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hlinkClick r:id="rId3"/>
              </a:rPr>
              <a:t>julie.hawkins@gov.bc.ca</a:t>
            </a:r>
            <a:endParaRPr lang="en-CA" dirty="0">
              <a:solidFill>
                <a:schemeClr val="tx1"/>
              </a:solidFill>
              <a:latin typeface="+mj-lt"/>
            </a:endParaRP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250.812.1276</a:t>
            </a:r>
          </a:p>
          <a:p>
            <a:pPr marL="457200" lvl="1" indent="0" eaLnBrk="1" fontAlgn="auto" hangingPunct="1">
              <a:spcAft>
                <a:spcPts val="0"/>
              </a:spcAft>
              <a:buFont typeface="Arial" panose="020B0604020202020204" pitchFamily="34" charset="0"/>
              <a:buNone/>
              <a:defRPr/>
            </a:pPr>
            <a:endParaRPr lang="en-CA" dirty="0"/>
          </a:p>
        </p:txBody>
      </p:sp>
      <p:sp>
        <p:nvSpPr>
          <p:cNvPr id="13" name="Slide Number Placeholder 12">
            <a:extLst>
              <a:ext uri="{FF2B5EF4-FFF2-40B4-BE49-F238E27FC236}">
                <a16:creationId xmlns:a16="http://schemas.microsoft.com/office/drawing/2014/main" id="{7BA65495-16A0-4211-96A4-059DD5C4FBC7}"/>
              </a:ext>
            </a:extLst>
          </p:cNvPr>
          <p:cNvSpPr>
            <a:spLocks noGrp="1"/>
          </p:cNvSpPr>
          <p:nvPr>
            <p:ph type="sldNum" sz="quarter" idx="10"/>
          </p:nvPr>
        </p:nvSpPr>
        <p:spPr/>
        <p:txBody>
          <a:bodyPr/>
          <a:lstStyle/>
          <a:p>
            <a:pPr>
              <a:defRPr/>
            </a:pPr>
            <a:fld id="{DDE5E7E4-F289-4BF1-AF87-D18FCB913B8F}" type="slidenum">
              <a:rPr lang="en-CA"/>
              <a:pPr>
                <a:defRPr/>
              </a:pPr>
              <a:t>67</a:t>
            </a:fld>
            <a:endParaRPr lang="en-CA"/>
          </a:p>
        </p:txBody>
      </p:sp>
      <p:sp>
        <p:nvSpPr>
          <p:cNvPr id="4" name="Content Placeholder 2">
            <a:extLst>
              <a:ext uri="{FF2B5EF4-FFF2-40B4-BE49-F238E27FC236}">
                <a16:creationId xmlns:a16="http://schemas.microsoft.com/office/drawing/2014/main" id="{CCDE5AE5-3EFD-498A-806F-C1FEA4E28481}"/>
              </a:ext>
            </a:extLst>
          </p:cNvPr>
          <p:cNvSpPr txBox="1">
            <a:spLocks/>
          </p:cNvSpPr>
          <p:nvPr/>
        </p:nvSpPr>
        <p:spPr bwMode="auto">
          <a:xfrm>
            <a:off x="3650085" y="2470313"/>
            <a:ext cx="5025603"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normAutofit/>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313131"/>
                </a:solidFill>
                <a:latin typeface="Arial"/>
                <a:ea typeface="+mn-ea"/>
                <a:cs typeface="Arial"/>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313131"/>
                </a:solidFill>
                <a:latin typeface="Arial"/>
                <a:ea typeface="+mn-ea"/>
                <a:cs typeface="Arial"/>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313131"/>
                </a:solidFill>
                <a:latin typeface="Arial"/>
                <a:ea typeface="+mn-ea"/>
                <a:cs typeface="Arial"/>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n-ea"/>
                <a:cs typeface="Arial"/>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Stephanie Yurchak</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Data Scientist</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BC Stats</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hlinkClick r:id="rId4"/>
              </a:rPr>
              <a:t>stephanie.yurchak@gov.bc.ca</a:t>
            </a:r>
            <a:endParaRPr lang="en-CA" dirty="0">
              <a:solidFill>
                <a:schemeClr val="tx1"/>
              </a:solidFill>
              <a:latin typeface="+mj-lt"/>
            </a:endParaRP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250.480.8735</a:t>
            </a:r>
          </a:p>
          <a:p>
            <a:pPr marL="457200" lvl="1" indent="0" eaLnBrk="1" fontAlgn="auto" hangingPunct="1">
              <a:spcAft>
                <a:spcPts val="0"/>
              </a:spcAft>
              <a:buFont typeface="Arial" panose="020B0604020202020204" pitchFamily="34" charset="0"/>
              <a:buNone/>
              <a:defRPr/>
            </a:pPr>
            <a:endParaRPr lang="en-CA" dirty="0"/>
          </a:p>
        </p:txBody>
      </p:sp>
      <p:sp>
        <p:nvSpPr>
          <p:cNvPr id="5" name="Content Placeholder 2">
            <a:extLst>
              <a:ext uri="{FF2B5EF4-FFF2-40B4-BE49-F238E27FC236}">
                <a16:creationId xmlns:a16="http://schemas.microsoft.com/office/drawing/2014/main" id="{2E441EBB-AAE4-46AD-853E-E2805B870902}"/>
              </a:ext>
            </a:extLst>
          </p:cNvPr>
          <p:cNvSpPr txBox="1">
            <a:spLocks/>
          </p:cNvSpPr>
          <p:nvPr/>
        </p:nvSpPr>
        <p:spPr bwMode="auto">
          <a:xfrm>
            <a:off x="0" y="442027"/>
            <a:ext cx="4347592" cy="159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2400" kern="1200">
                <a:solidFill>
                  <a:srgbClr val="313131"/>
                </a:solidFill>
                <a:latin typeface="Arial"/>
                <a:ea typeface="+mn-ea"/>
                <a:cs typeface="Arial"/>
              </a:defRPr>
            </a:lvl1pPr>
            <a:lvl2pPr marL="742950" indent="-285750" algn="l" rtl="0" eaLnBrk="0" fontAlgn="base" hangingPunct="0">
              <a:spcBef>
                <a:spcPct val="20000"/>
              </a:spcBef>
              <a:spcAft>
                <a:spcPct val="0"/>
              </a:spcAft>
              <a:buFont typeface="Arial" panose="020B0604020202020204" pitchFamily="34" charset="0"/>
              <a:buChar char="–"/>
              <a:defRPr sz="2000" kern="1200">
                <a:solidFill>
                  <a:srgbClr val="313131"/>
                </a:solidFill>
                <a:latin typeface="Arial"/>
                <a:ea typeface="+mn-ea"/>
                <a:cs typeface="Arial"/>
              </a:defRPr>
            </a:lvl2pPr>
            <a:lvl3pPr marL="1143000" indent="-228600" algn="l" rtl="0" eaLnBrk="0" fontAlgn="base" hangingPunct="0">
              <a:spcBef>
                <a:spcPct val="20000"/>
              </a:spcBef>
              <a:spcAft>
                <a:spcPct val="0"/>
              </a:spcAft>
              <a:buFont typeface="Arial" panose="020B0604020202020204" pitchFamily="34" charset="0"/>
              <a:buChar char="•"/>
              <a:defRPr sz="1600" kern="1200">
                <a:solidFill>
                  <a:srgbClr val="313131"/>
                </a:solidFill>
                <a:latin typeface="Arial"/>
                <a:ea typeface="+mn-ea"/>
                <a:cs typeface="Arial"/>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n-ea"/>
                <a:cs typeface="Arial"/>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Martin Monkman</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Provincial Statistician &amp; Director</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BC Stats</a:t>
            </a: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hlinkClick r:id="rId3"/>
              </a:rPr>
              <a:t>martin.monkman@gov.bc.ca</a:t>
            </a:r>
            <a:endParaRPr lang="en-CA" dirty="0">
              <a:solidFill>
                <a:schemeClr val="tx1"/>
              </a:solidFill>
              <a:latin typeface="+mj-lt"/>
            </a:endParaRPr>
          </a:p>
          <a:p>
            <a:pPr marL="457200" lvl="1" indent="0" eaLnBrk="1" fontAlgn="auto" hangingPunct="1">
              <a:spcAft>
                <a:spcPts val="0"/>
              </a:spcAft>
              <a:buFont typeface="Arial" panose="020B0604020202020204" pitchFamily="34" charset="0"/>
              <a:buNone/>
              <a:defRPr/>
            </a:pPr>
            <a:r>
              <a:rPr lang="en-CA" dirty="0">
                <a:solidFill>
                  <a:schemeClr val="tx1"/>
                </a:solidFill>
                <a:latin typeface="+mj-lt"/>
              </a:rPr>
              <a:t>250.216.5848 </a:t>
            </a:r>
          </a:p>
          <a:p>
            <a:pPr marL="457200" lvl="1" indent="0" eaLnBrk="1" fontAlgn="auto" hangingPunct="1">
              <a:spcAft>
                <a:spcPts val="0"/>
              </a:spcAft>
              <a:buFont typeface="Arial" panose="020B0604020202020204" pitchFamily="34" charset="0"/>
              <a:buNone/>
              <a:defRPr/>
            </a:pPr>
            <a:endParaRPr lang="en-CA"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871C02-1F47-4807-BC62-C40B6EC5A0D7}"/>
              </a:ext>
            </a:extLst>
          </p:cNvPr>
          <p:cNvSpPr>
            <a:spLocks noGrp="1"/>
          </p:cNvSpPr>
          <p:nvPr>
            <p:ph type="sldNum" sz="quarter" idx="10"/>
          </p:nvPr>
        </p:nvSpPr>
        <p:spPr/>
        <p:txBody>
          <a:bodyPr/>
          <a:lstStyle/>
          <a:p>
            <a:pPr>
              <a:defRPr/>
            </a:pPr>
            <a:fld id="{E8E69816-5F4B-4971-97AE-D9334C25B186}" type="slidenum">
              <a:rPr lang="en-CA" smtClean="0"/>
              <a:pPr>
                <a:defRPr/>
              </a:pPr>
              <a:t>68</a:t>
            </a:fld>
            <a:endParaRPr lang="en-CA" dirty="0"/>
          </a:p>
        </p:txBody>
      </p:sp>
      <p:pic>
        <p:nvPicPr>
          <p:cNvPr id="5" name="Picture 4">
            <a:extLst>
              <a:ext uri="{FF2B5EF4-FFF2-40B4-BE49-F238E27FC236}">
                <a16:creationId xmlns:a16="http://schemas.microsoft.com/office/drawing/2014/main" id="{757DF7BB-C54F-4BF9-BB62-11E61E373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85448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E88FBB2A-F3FC-4A01-8BE6-B2BB4BAA3EE3}"/>
              </a:ext>
            </a:extLst>
          </p:cNvPr>
          <p:cNvSpPr>
            <a:spLocks noGrp="1"/>
          </p:cNvSpPr>
          <p:nvPr>
            <p:ph type="title"/>
          </p:nvPr>
        </p:nvSpPr>
        <p:spPr>
          <a:xfrm>
            <a:off x="457200" y="215900"/>
            <a:ext cx="8229600" cy="539750"/>
          </a:xfrm>
        </p:spPr>
        <p:txBody>
          <a:bodyPr/>
          <a:lstStyle/>
          <a:p>
            <a:pPr eaLnBrk="1" hangingPunct="1"/>
            <a:r>
              <a:rPr lang="en-CA" altLang="en-US" dirty="0">
                <a:latin typeface="BC Sans" pitchFamily="2" charset="0"/>
                <a:ea typeface="BC Sans" pitchFamily="2" charset="0"/>
                <a:cs typeface="Arial" panose="020B0604020202020204" pitchFamily="34" charset="0"/>
              </a:rPr>
              <a:t>BC Stats: Who Are Our Clients?</a:t>
            </a:r>
          </a:p>
        </p:txBody>
      </p:sp>
      <p:sp>
        <p:nvSpPr>
          <p:cNvPr id="3" name="Slide Number Placeholder 2">
            <a:extLst>
              <a:ext uri="{FF2B5EF4-FFF2-40B4-BE49-F238E27FC236}">
                <a16:creationId xmlns:a16="http://schemas.microsoft.com/office/drawing/2014/main" id="{C782E6DC-0F2B-4F54-BA0F-192E7862A03C}"/>
              </a:ext>
            </a:extLst>
          </p:cNvPr>
          <p:cNvSpPr>
            <a:spLocks noGrp="1"/>
          </p:cNvSpPr>
          <p:nvPr>
            <p:ph type="sldNum" sz="quarter" idx="10"/>
          </p:nvPr>
        </p:nvSpPr>
        <p:spPr/>
        <p:txBody>
          <a:bodyPr/>
          <a:lstStyle/>
          <a:p>
            <a:pPr>
              <a:defRPr/>
            </a:pPr>
            <a:fld id="{AD924B2B-82D4-491C-A434-04B324AA67E4}" type="slidenum">
              <a:rPr lang="en-CA"/>
              <a:pPr>
                <a:defRPr/>
              </a:pPr>
              <a:t>6</a:t>
            </a:fld>
            <a:endParaRPr lang="en-CA" dirty="0"/>
          </a:p>
        </p:txBody>
      </p:sp>
      <p:sp>
        <p:nvSpPr>
          <p:cNvPr id="4" name="Content Placeholder 3">
            <a:extLst>
              <a:ext uri="{FF2B5EF4-FFF2-40B4-BE49-F238E27FC236}">
                <a16:creationId xmlns:a16="http://schemas.microsoft.com/office/drawing/2014/main" id="{1E75197C-3A6B-4ACB-8584-20883C329EAB}"/>
              </a:ext>
            </a:extLst>
          </p:cNvPr>
          <p:cNvSpPr>
            <a:spLocks noGrp="1"/>
          </p:cNvSpPr>
          <p:nvPr>
            <p:ph idx="1"/>
          </p:nvPr>
        </p:nvSpPr>
        <p:spPr>
          <a:xfrm>
            <a:off x="457200" y="908050"/>
            <a:ext cx="8229600" cy="5041900"/>
          </a:xfrm>
        </p:spPr>
        <p:txBody>
          <a:bodyPr>
            <a:noAutofit/>
          </a:bodyPr>
          <a:lstStyle/>
          <a:p>
            <a:pPr marL="0" indent="0" eaLnBrk="1" fontAlgn="auto" hangingPunct="1">
              <a:spcAft>
                <a:spcPts val="0"/>
              </a:spcAft>
              <a:buFont typeface="Arial" panose="020B0604020202020204" pitchFamily="34" charset="0"/>
              <a:buNone/>
              <a:defRPr/>
            </a:pPr>
            <a:r>
              <a:rPr lang="en-CA" sz="2800" b="1" dirty="0">
                <a:latin typeface="BC Sans" pitchFamily="2" charset="0"/>
                <a:ea typeface="BC Sans" pitchFamily="2" charset="0"/>
              </a:rPr>
              <a:t>Primary client groups:</a:t>
            </a:r>
          </a:p>
          <a:p>
            <a:pPr eaLnBrk="1" fontAlgn="auto" hangingPunct="1">
              <a:spcAft>
                <a:spcPts val="0"/>
              </a:spcAft>
              <a:defRPr/>
            </a:pPr>
            <a:r>
              <a:rPr lang="en-CA" sz="2800" dirty="0">
                <a:latin typeface="BC Sans" pitchFamily="2" charset="0"/>
                <a:ea typeface="BC Sans" pitchFamily="2" charset="0"/>
              </a:rPr>
              <a:t> BC government ministries</a:t>
            </a:r>
          </a:p>
          <a:p>
            <a:pPr eaLnBrk="1" fontAlgn="auto" hangingPunct="1">
              <a:spcAft>
                <a:spcPts val="0"/>
              </a:spcAft>
              <a:defRPr/>
            </a:pPr>
            <a:r>
              <a:rPr lang="en-CA" sz="2800" dirty="0">
                <a:latin typeface="BC Sans" pitchFamily="2" charset="0"/>
                <a:ea typeface="BC Sans" pitchFamily="2" charset="0"/>
              </a:rPr>
              <a:t> Statistics Canada </a:t>
            </a:r>
          </a:p>
          <a:p>
            <a:pPr eaLnBrk="1" fontAlgn="auto" hangingPunct="1">
              <a:spcAft>
                <a:spcPts val="0"/>
              </a:spcAft>
              <a:defRPr/>
            </a:pPr>
            <a:endParaRPr lang="en-CA" sz="2800" dirty="0">
              <a:latin typeface="BC Sans" pitchFamily="2" charset="0"/>
              <a:ea typeface="BC Sans" pitchFamily="2" charset="0"/>
            </a:endParaRPr>
          </a:p>
          <a:p>
            <a:pPr marL="0" indent="0" eaLnBrk="1" fontAlgn="auto" hangingPunct="1">
              <a:spcAft>
                <a:spcPts val="0"/>
              </a:spcAft>
              <a:buFont typeface="Arial" panose="020B0604020202020204" pitchFamily="34" charset="0"/>
              <a:buNone/>
              <a:defRPr/>
            </a:pPr>
            <a:r>
              <a:rPr lang="en-CA" sz="2800" b="1" dirty="0">
                <a:latin typeface="BC Sans" pitchFamily="2" charset="0"/>
                <a:ea typeface="BC Sans" pitchFamily="2" charset="0"/>
              </a:rPr>
              <a:t>Other client groups: </a:t>
            </a:r>
          </a:p>
          <a:p>
            <a:pPr eaLnBrk="1" fontAlgn="auto" hangingPunct="1">
              <a:spcAft>
                <a:spcPts val="0"/>
              </a:spcAft>
              <a:defRPr/>
            </a:pPr>
            <a:r>
              <a:rPr lang="en-CA" sz="2800" dirty="0">
                <a:latin typeface="BC Sans" pitchFamily="2" charset="0"/>
                <a:ea typeface="BC Sans" pitchFamily="2" charset="0"/>
              </a:rPr>
              <a:t>crown corporations </a:t>
            </a:r>
          </a:p>
          <a:p>
            <a:pPr eaLnBrk="1" fontAlgn="auto" hangingPunct="1">
              <a:spcAft>
                <a:spcPts val="0"/>
              </a:spcAft>
              <a:defRPr/>
            </a:pPr>
            <a:r>
              <a:rPr lang="en-CA" sz="2800" dirty="0">
                <a:latin typeface="BC Sans" pitchFamily="2" charset="0"/>
                <a:ea typeface="BC Sans" pitchFamily="2" charset="0"/>
              </a:rPr>
              <a:t>public agencies and education institutions</a:t>
            </a:r>
          </a:p>
          <a:p>
            <a:pPr eaLnBrk="1" fontAlgn="auto" hangingPunct="1">
              <a:spcAft>
                <a:spcPts val="0"/>
              </a:spcAft>
              <a:defRPr/>
            </a:pPr>
            <a:r>
              <a:rPr lang="en-CA" sz="2800" dirty="0">
                <a:latin typeface="BC Sans" pitchFamily="2" charset="0"/>
                <a:ea typeface="BC Sans" pitchFamily="2" charset="0"/>
              </a:rPr>
              <a:t>business community &amp; academics</a:t>
            </a:r>
          </a:p>
          <a:p>
            <a:pPr eaLnBrk="1" fontAlgn="auto" hangingPunct="1">
              <a:spcAft>
                <a:spcPts val="0"/>
              </a:spcAft>
              <a:defRPr/>
            </a:pPr>
            <a:r>
              <a:rPr lang="en-CA" sz="2800" dirty="0">
                <a:latin typeface="BC Sans" pitchFamily="2" charset="0"/>
                <a:ea typeface="BC Sans" pitchFamily="2" charset="0"/>
              </a:rPr>
              <a:t>public</a:t>
            </a:r>
          </a:p>
          <a:p>
            <a:pPr marL="0" indent="0" eaLnBrk="1" fontAlgn="auto" hangingPunct="1">
              <a:spcAft>
                <a:spcPts val="0"/>
              </a:spcAft>
              <a:buFont typeface="Arial" panose="020B0604020202020204" pitchFamily="34" charset="0"/>
              <a:buNone/>
              <a:defRPr/>
            </a:pPr>
            <a:r>
              <a:rPr lang="en-CA" sz="2800" dirty="0">
                <a:latin typeface="BC Sans" pitchFamily="2" charset="0"/>
                <a:ea typeface="BC Sans" pitchFamily="2" charset="0"/>
              </a:rPr>
              <a:t> </a:t>
            </a:r>
          </a:p>
          <a:p>
            <a:pPr marL="0" indent="0" eaLnBrk="1" fontAlgn="auto" hangingPunct="1">
              <a:spcAft>
                <a:spcPts val="0"/>
              </a:spcAft>
              <a:buFont typeface="Arial" panose="020B0604020202020204" pitchFamily="34" charset="0"/>
              <a:buNone/>
              <a:defRPr/>
            </a:pPr>
            <a:endParaRPr lang="en-CA" sz="2800" dirty="0">
              <a:latin typeface="BC Sans" pitchFamily="2" charset="0"/>
              <a:ea typeface="BC Sans"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TextBox 1">
            <a:extLst>
              <a:ext uri="{FF2B5EF4-FFF2-40B4-BE49-F238E27FC236}">
                <a16:creationId xmlns:a16="http://schemas.microsoft.com/office/drawing/2014/main" id="{907AA306-A9E5-4890-93FB-D46ECEAB4CF5}"/>
              </a:ext>
            </a:extLst>
          </p:cNvPr>
          <p:cNvSpPr txBox="1">
            <a:spLocks noChangeArrowheads="1"/>
          </p:cNvSpPr>
          <p:nvPr/>
        </p:nvSpPr>
        <p:spPr bwMode="auto">
          <a:xfrm>
            <a:off x="395536" y="116632"/>
            <a:ext cx="7559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31313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rgbClr val="31313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31313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4800" dirty="0">
                <a:solidFill>
                  <a:schemeClr val="tx1"/>
                </a:solidFill>
                <a:latin typeface="Century Gothic" panose="020B0502020202020204" pitchFamily="34" charset="0"/>
              </a:rPr>
              <a:t>Example Function</a:t>
            </a:r>
          </a:p>
        </p:txBody>
      </p:sp>
      <p:pic>
        <p:nvPicPr>
          <p:cNvPr id="4" name="Picture 3">
            <a:extLst>
              <a:ext uri="{FF2B5EF4-FFF2-40B4-BE49-F238E27FC236}">
                <a16:creationId xmlns:a16="http://schemas.microsoft.com/office/drawing/2014/main" id="{F1E5E886-BA1F-41A4-9E06-C23F1E119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5" y="871129"/>
            <a:ext cx="7499888" cy="6013781"/>
          </a:xfrm>
          <a:prstGeom prst="rect">
            <a:avLst/>
          </a:prstGeom>
        </p:spPr>
      </p:pic>
    </p:spTree>
    <p:extLst>
      <p:ext uri="{BB962C8B-B14F-4D97-AF65-F5344CB8AC3E}">
        <p14:creationId xmlns:p14="http://schemas.microsoft.com/office/powerpoint/2010/main" val="32409008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71</a:t>
            </a:fld>
            <a:endParaRPr lang="en-CA" dirty="0"/>
          </a:p>
        </p:txBody>
      </p:sp>
      <p:pic>
        <p:nvPicPr>
          <p:cNvPr id="4" name="Picture 3">
            <a:extLst>
              <a:ext uri="{FF2B5EF4-FFF2-40B4-BE49-F238E27FC236}">
                <a16:creationId xmlns:a16="http://schemas.microsoft.com/office/drawing/2014/main" id="{2597F8A5-2370-4178-ABD8-C55A2E033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21"/>
            <a:ext cx="9144000" cy="6822758"/>
          </a:xfrm>
          <a:prstGeom prst="rect">
            <a:avLst/>
          </a:prstGeom>
        </p:spPr>
      </p:pic>
    </p:spTree>
    <p:extLst>
      <p:ext uri="{BB962C8B-B14F-4D97-AF65-F5344CB8AC3E}">
        <p14:creationId xmlns:p14="http://schemas.microsoft.com/office/powerpoint/2010/main" val="52079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72</a:t>
            </a:fld>
            <a:endParaRPr lang="en-CA" dirty="0"/>
          </a:p>
        </p:txBody>
      </p:sp>
      <p:pic>
        <p:nvPicPr>
          <p:cNvPr id="4" name="Picture 3">
            <a:extLst>
              <a:ext uri="{FF2B5EF4-FFF2-40B4-BE49-F238E27FC236}">
                <a16:creationId xmlns:a16="http://schemas.microsoft.com/office/drawing/2014/main" id="{070973D4-9EFE-4599-A389-8F0E7281F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3" y="548680"/>
            <a:ext cx="8978843" cy="5638887"/>
          </a:xfrm>
          <a:prstGeom prst="rect">
            <a:avLst/>
          </a:prstGeom>
        </p:spPr>
      </p:pic>
    </p:spTree>
    <p:extLst>
      <p:ext uri="{BB962C8B-B14F-4D97-AF65-F5344CB8AC3E}">
        <p14:creationId xmlns:p14="http://schemas.microsoft.com/office/powerpoint/2010/main" val="3793516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73</a:t>
            </a:fld>
            <a:endParaRPr lang="en-CA" dirty="0"/>
          </a:p>
        </p:txBody>
      </p:sp>
      <p:pic>
        <p:nvPicPr>
          <p:cNvPr id="4" name="Picture 3">
            <a:extLst>
              <a:ext uri="{FF2B5EF4-FFF2-40B4-BE49-F238E27FC236}">
                <a16:creationId xmlns:a16="http://schemas.microsoft.com/office/drawing/2014/main" id="{D1E912A2-4D8C-40D9-9009-D9AAB32A7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464356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74</a:t>
            </a:fld>
            <a:endParaRPr lang="en-CA" dirty="0"/>
          </a:p>
        </p:txBody>
      </p:sp>
      <p:pic>
        <p:nvPicPr>
          <p:cNvPr id="4" name="Picture 3">
            <a:extLst>
              <a:ext uri="{FF2B5EF4-FFF2-40B4-BE49-F238E27FC236}">
                <a16:creationId xmlns:a16="http://schemas.microsoft.com/office/drawing/2014/main" id="{58AEF4AE-F7A6-46B4-8539-2982713D1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80628"/>
            <a:ext cx="9036496" cy="6777372"/>
          </a:xfrm>
          <a:prstGeom prst="rect">
            <a:avLst/>
          </a:prstGeom>
        </p:spPr>
      </p:pic>
    </p:spTree>
    <p:extLst>
      <p:ext uri="{BB962C8B-B14F-4D97-AF65-F5344CB8AC3E}">
        <p14:creationId xmlns:p14="http://schemas.microsoft.com/office/powerpoint/2010/main" val="8365615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75</a:t>
            </a:fld>
            <a:endParaRPr lang="en-CA" dirty="0"/>
          </a:p>
        </p:txBody>
      </p:sp>
      <p:pic>
        <p:nvPicPr>
          <p:cNvPr id="3074" name="Picture 2" descr="Image result for vw dashboard beetle black 2018">
            <a:extLst>
              <a:ext uri="{FF2B5EF4-FFF2-40B4-BE49-F238E27FC236}">
                <a16:creationId xmlns:a16="http://schemas.microsoft.com/office/drawing/2014/main" id="{C3A7A9EA-FAD2-4298-A50A-E3A83DDC0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061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8ACE7A-439F-454B-825E-2EF96981B2A6}"/>
              </a:ext>
            </a:extLst>
          </p:cNvPr>
          <p:cNvSpPr>
            <a:spLocks noGrp="1"/>
          </p:cNvSpPr>
          <p:nvPr>
            <p:ph type="sldNum" sz="quarter" idx="10"/>
          </p:nvPr>
        </p:nvSpPr>
        <p:spPr/>
        <p:txBody>
          <a:bodyPr/>
          <a:lstStyle/>
          <a:p>
            <a:pPr>
              <a:defRPr/>
            </a:pPr>
            <a:fld id="{E8E69816-5F4B-4971-97AE-D9334C25B186}" type="slidenum">
              <a:rPr lang="en-CA" smtClean="0"/>
              <a:pPr>
                <a:defRPr/>
              </a:pPr>
              <a:t>76</a:t>
            </a:fld>
            <a:endParaRPr lang="en-CA" dirty="0"/>
          </a:p>
        </p:txBody>
      </p:sp>
      <p:pic>
        <p:nvPicPr>
          <p:cNvPr id="4" name="Picture 3" descr="A picture containing indoor, sitting, white, black&#10;&#10;Description automatically generated">
            <a:extLst>
              <a:ext uri="{FF2B5EF4-FFF2-40B4-BE49-F238E27FC236}">
                <a16:creationId xmlns:a16="http://schemas.microsoft.com/office/drawing/2014/main" id="{635E032A-9DE1-4F98-B683-2595610F0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35068"/>
            <a:ext cx="7344815" cy="6787863"/>
          </a:xfrm>
          <a:prstGeom prst="rect">
            <a:avLst/>
          </a:prstGeom>
        </p:spPr>
      </p:pic>
    </p:spTree>
    <p:extLst>
      <p:ext uri="{BB962C8B-B14F-4D97-AF65-F5344CB8AC3E}">
        <p14:creationId xmlns:p14="http://schemas.microsoft.com/office/powerpoint/2010/main" val="28345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E0995D4-DC56-4779-9723-F58E11E60911}"/>
              </a:ext>
            </a:extLst>
          </p:cNvPr>
          <p:cNvSpPr>
            <a:spLocks noGrp="1"/>
          </p:cNvSpPr>
          <p:nvPr>
            <p:ph type="title"/>
          </p:nvPr>
        </p:nvSpPr>
        <p:spPr>
          <a:xfrm>
            <a:off x="457200" y="215900"/>
            <a:ext cx="8229600" cy="539750"/>
          </a:xfrm>
        </p:spPr>
        <p:txBody>
          <a:bodyPr/>
          <a:lstStyle/>
          <a:p>
            <a:pPr eaLnBrk="1" hangingPunct="1"/>
            <a:r>
              <a:rPr lang="en-CA" altLang="en-US" dirty="0">
                <a:latin typeface="BC Sans" pitchFamily="2" charset="0"/>
                <a:ea typeface="BC Sans" pitchFamily="2" charset="0"/>
                <a:cs typeface="Arial" panose="020B0604020202020204" pitchFamily="34" charset="0"/>
              </a:rPr>
              <a:t>BC Stats: staff</a:t>
            </a:r>
          </a:p>
        </p:txBody>
      </p:sp>
      <p:sp>
        <p:nvSpPr>
          <p:cNvPr id="3" name="Slide Number Placeholder 2">
            <a:extLst>
              <a:ext uri="{FF2B5EF4-FFF2-40B4-BE49-F238E27FC236}">
                <a16:creationId xmlns:a16="http://schemas.microsoft.com/office/drawing/2014/main" id="{532CD810-A302-401F-93C6-62605CECFDB3}"/>
              </a:ext>
            </a:extLst>
          </p:cNvPr>
          <p:cNvSpPr>
            <a:spLocks noGrp="1"/>
          </p:cNvSpPr>
          <p:nvPr>
            <p:ph type="sldNum" sz="quarter" idx="10"/>
          </p:nvPr>
        </p:nvSpPr>
        <p:spPr/>
        <p:txBody>
          <a:bodyPr/>
          <a:lstStyle/>
          <a:p>
            <a:pPr>
              <a:defRPr/>
            </a:pPr>
            <a:fld id="{1A4F11C4-7FE7-4D24-A721-92E6F4473EC8}" type="slidenum">
              <a:rPr lang="en-CA"/>
              <a:pPr>
                <a:defRPr/>
              </a:pPr>
              <a:t>7</a:t>
            </a:fld>
            <a:endParaRPr lang="en-CA" dirty="0"/>
          </a:p>
        </p:txBody>
      </p:sp>
      <p:sp>
        <p:nvSpPr>
          <p:cNvPr id="37892" name="Content Placeholder 3">
            <a:extLst>
              <a:ext uri="{FF2B5EF4-FFF2-40B4-BE49-F238E27FC236}">
                <a16:creationId xmlns:a16="http://schemas.microsoft.com/office/drawing/2014/main" id="{1C53C488-BAD9-4DAB-A79B-8BD4B2C1BAC7}"/>
              </a:ext>
            </a:extLst>
          </p:cNvPr>
          <p:cNvSpPr>
            <a:spLocks noGrp="1"/>
          </p:cNvSpPr>
          <p:nvPr>
            <p:ph idx="1"/>
          </p:nvPr>
        </p:nvSpPr>
        <p:spPr>
          <a:xfrm>
            <a:off x="457200" y="908050"/>
            <a:ext cx="8229600" cy="5041900"/>
          </a:xfrm>
        </p:spPr>
        <p:txBody>
          <a:bodyPr>
            <a:noAutofit/>
          </a:bodyPr>
          <a:lstStyle/>
          <a:p>
            <a:pPr eaLnBrk="1" hangingPunct="1"/>
            <a:r>
              <a:rPr lang="en-CA" altLang="en-US" sz="2800" dirty="0">
                <a:latin typeface="BC Sans" pitchFamily="2" charset="0"/>
                <a:ea typeface="BC Sans" pitchFamily="2" charset="0"/>
                <a:cs typeface="Arial" panose="020B0604020202020204" pitchFamily="34" charset="0"/>
              </a:rPr>
              <a:t>Professional researchers</a:t>
            </a:r>
          </a:p>
          <a:p>
            <a:pPr eaLnBrk="1" hangingPunct="1"/>
            <a:r>
              <a:rPr lang="en-CA" altLang="en-US" sz="2800" dirty="0">
                <a:latin typeface="BC Sans" pitchFamily="2" charset="0"/>
                <a:ea typeface="BC Sans" pitchFamily="2" charset="0"/>
                <a:cs typeface="Arial" panose="020B0604020202020204" pitchFamily="34" charset="0"/>
              </a:rPr>
              <a:t>Academic qualifications: </a:t>
            </a:r>
          </a:p>
          <a:p>
            <a:pPr lvl="1" eaLnBrk="1" hangingPunct="1"/>
            <a:r>
              <a:rPr lang="en-CA" altLang="en-US" sz="2400" dirty="0">
                <a:latin typeface="BC Sans" pitchFamily="2" charset="0"/>
                <a:ea typeface="BC Sans" pitchFamily="2" charset="0"/>
                <a:cs typeface="Arial" panose="020B0604020202020204" pitchFamily="34" charset="0"/>
              </a:rPr>
              <a:t>Social sciences (sociology, psychology, economics)</a:t>
            </a:r>
          </a:p>
          <a:p>
            <a:pPr lvl="1" eaLnBrk="1" hangingPunct="1"/>
            <a:r>
              <a:rPr lang="en-CA" altLang="en-US" sz="2400" dirty="0">
                <a:latin typeface="BC Sans" pitchFamily="2" charset="0"/>
                <a:ea typeface="BC Sans" pitchFamily="2" charset="0"/>
                <a:cs typeface="Arial" panose="020B0604020202020204" pitchFamily="34" charset="0"/>
              </a:rPr>
              <a:t>Natural sciences (geography, biology, astronomy)</a:t>
            </a:r>
          </a:p>
          <a:p>
            <a:pPr lvl="1" eaLnBrk="1" hangingPunct="1"/>
            <a:r>
              <a:rPr lang="en-CA" altLang="en-US" sz="2400" dirty="0">
                <a:latin typeface="BC Sans" pitchFamily="2" charset="0"/>
                <a:ea typeface="BC Sans" pitchFamily="2" charset="0"/>
                <a:cs typeface="Arial" panose="020B0604020202020204" pitchFamily="34" charset="0"/>
              </a:rPr>
              <a:t>Statistics and Computer Science</a:t>
            </a:r>
          </a:p>
          <a:p>
            <a:pPr lvl="1" eaLnBrk="1" hangingPunct="1"/>
            <a:r>
              <a:rPr lang="en-CA" altLang="en-US" sz="2400" dirty="0">
                <a:latin typeface="BC Sans" pitchFamily="2" charset="0"/>
                <a:ea typeface="BC Sans" pitchFamily="2" charset="0"/>
                <a:cs typeface="Arial" panose="020B0604020202020204" pitchFamily="34" charset="0"/>
              </a:rPr>
              <a:t>and others!</a:t>
            </a:r>
          </a:p>
          <a:p>
            <a:pPr eaLnBrk="1" hangingPunct="1"/>
            <a:r>
              <a:rPr lang="en-CA" altLang="en-US" sz="2800" dirty="0">
                <a:latin typeface="BC Sans" pitchFamily="2" charset="0"/>
                <a:ea typeface="BC Sans" pitchFamily="2" charset="0"/>
                <a:cs typeface="Arial" panose="020B0604020202020204" pitchFamily="34" charset="0"/>
              </a:rPr>
              <a:t>Experience in quantitative analysis, data collection</a:t>
            </a:r>
          </a:p>
          <a:p>
            <a:pPr eaLnBrk="1" hangingPunct="1"/>
            <a:r>
              <a:rPr lang="en-CA" altLang="en-US" sz="2800" dirty="0">
                <a:latin typeface="BC Sans" pitchFamily="2" charset="0"/>
                <a:ea typeface="BC Sans" pitchFamily="2" charset="0"/>
                <a:cs typeface="Arial" panose="020B0604020202020204" pitchFamily="34" charset="0"/>
              </a:rPr>
              <a:t>Always learning!</a:t>
            </a:r>
          </a:p>
          <a:p>
            <a:pPr eaLnBrk="1" hangingPunct="1"/>
            <a:endParaRPr lang="en-CA" altLang="en-US" sz="2800" dirty="0">
              <a:latin typeface="BC Sans" pitchFamily="2" charset="0"/>
              <a:ea typeface="BC Sans" pitchFamily="2"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EBA0CC8-BA10-485D-8D16-1A582AE9E592}"/>
              </a:ext>
            </a:extLst>
          </p:cNvPr>
          <p:cNvSpPr>
            <a:spLocks noGrp="1"/>
          </p:cNvSpPr>
          <p:nvPr>
            <p:ph type="title"/>
          </p:nvPr>
        </p:nvSpPr>
        <p:spPr>
          <a:xfrm>
            <a:off x="457200" y="215900"/>
            <a:ext cx="8229600" cy="539750"/>
          </a:xfrm>
        </p:spPr>
        <p:txBody>
          <a:bodyPr/>
          <a:lstStyle/>
          <a:p>
            <a:pPr eaLnBrk="1" hangingPunct="1"/>
            <a:r>
              <a:rPr lang="en-CA" altLang="en-US" dirty="0">
                <a:latin typeface="BC Sans" pitchFamily="2" charset="0"/>
                <a:ea typeface="BC Sans" pitchFamily="2" charset="0"/>
                <a:cs typeface="Arial" panose="020B0604020202020204" pitchFamily="34" charset="0"/>
              </a:rPr>
              <a:t>BC Stats: analysis</a:t>
            </a:r>
          </a:p>
        </p:txBody>
      </p:sp>
      <p:sp>
        <p:nvSpPr>
          <p:cNvPr id="3" name="Slide Number Placeholder 2">
            <a:extLst>
              <a:ext uri="{FF2B5EF4-FFF2-40B4-BE49-F238E27FC236}">
                <a16:creationId xmlns:a16="http://schemas.microsoft.com/office/drawing/2014/main" id="{0EFA03CD-5D4D-4039-8031-F02795A50D8C}"/>
              </a:ext>
            </a:extLst>
          </p:cNvPr>
          <p:cNvSpPr>
            <a:spLocks noGrp="1"/>
          </p:cNvSpPr>
          <p:nvPr>
            <p:ph type="sldNum" sz="quarter" idx="10"/>
          </p:nvPr>
        </p:nvSpPr>
        <p:spPr/>
        <p:txBody>
          <a:bodyPr/>
          <a:lstStyle/>
          <a:p>
            <a:pPr>
              <a:defRPr/>
            </a:pPr>
            <a:fld id="{6A56ABF6-FB88-40BD-8E4B-936E213CF318}" type="slidenum">
              <a:rPr lang="en-CA"/>
              <a:pPr>
                <a:defRPr/>
              </a:pPr>
              <a:t>8</a:t>
            </a:fld>
            <a:endParaRPr lang="en-CA" dirty="0"/>
          </a:p>
        </p:txBody>
      </p:sp>
      <p:sp>
        <p:nvSpPr>
          <p:cNvPr id="41988" name="Content Placeholder 3">
            <a:extLst>
              <a:ext uri="{FF2B5EF4-FFF2-40B4-BE49-F238E27FC236}">
                <a16:creationId xmlns:a16="http://schemas.microsoft.com/office/drawing/2014/main" id="{9AED5ADF-9261-4130-9425-218AFE9E05FF}"/>
              </a:ext>
            </a:extLst>
          </p:cNvPr>
          <p:cNvSpPr>
            <a:spLocks noGrp="1"/>
          </p:cNvSpPr>
          <p:nvPr>
            <p:ph idx="1"/>
          </p:nvPr>
        </p:nvSpPr>
        <p:spPr>
          <a:xfrm>
            <a:off x="457200" y="908050"/>
            <a:ext cx="8229600" cy="5041900"/>
          </a:xfrm>
        </p:spPr>
        <p:txBody>
          <a:bodyPr>
            <a:normAutofit/>
          </a:bodyPr>
          <a:lstStyle/>
          <a:p>
            <a:pPr eaLnBrk="1" hangingPunct="1"/>
            <a:r>
              <a:rPr lang="en-CA" altLang="en-US" sz="2800" dirty="0">
                <a:latin typeface="BC Sans" pitchFamily="2" charset="0"/>
                <a:ea typeface="BC Sans" pitchFamily="2" charset="0"/>
                <a:cs typeface="Arial" panose="020B0604020202020204" pitchFamily="34" charset="0"/>
              </a:rPr>
              <a:t>Techniques</a:t>
            </a:r>
          </a:p>
          <a:p>
            <a:pPr lvl="1" eaLnBrk="1" hangingPunct="1"/>
            <a:r>
              <a:rPr lang="en-CA" altLang="en-US" sz="2800" dirty="0">
                <a:latin typeface="BC Sans" pitchFamily="2" charset="0"/>
                <a:ea typeface="BC Sans" pitchFamily="2" charset="0"/>
                <a:cs typeface="Arial" panose="020B0604020202020204" pitchFamily="34" charset="0"/>
              </a:rPr>
              <a:t>Driven by information needs</a:t>
            </a:r>
          </a:p>
          <a:p>
            <a:pPr lvl="1" eaLnBrk="1" hangingPunct="1"/>
            <a:r>
              <a:rPr lang="en-CA" altLang="en-US" sz="2800" dirty="0">
                <a:latin typeface="BC Sans" pitchFamily="2" charset="0"/>
                <a:ea typeface="BC Sans" pitchFamily="2" charset="0"/>
                <a:cs typeface="Arial" panose="020B0604020202020204" pitchFamily="34" charset="0"/>
              </a:rPr>
              <a:t>Examples:</a:t>
            </a:r>
          </a:p>
          <a:p>
            <a:pPr lvl="2" eaLnBrk="1" hangingPunct="1"/>
            <a:r>
              <a:rPr lang="en-CA" altLang="en-US" sz="2400" dirty="0">
                <a:latin typeface="BC Sans" pitchFamily="2" charset="0"/>
                <a:ea typeface="BC Sans" pitchFamily="2" charset="0"/>
                <a:cs typeface="Arial" panose="020B0604020202020204" pitchFamily="34" charset="0"/>
              </a:rPr>
              <a:t>Counts and percentages</a:t>
            </a:r>
          </a:p>
          <a:p>
            <a:pPr lvl="2" eaLnBrk="1" hangingPunct="1"/>
            <a:r>
              <a:rPr lang="en-CA" altLang="en-US" sz="2400" dirty="0">
                <a:latin typeface="BC Sans" pitchFamily="2" charset="0"/>
                <a:ea typeface="BC Sans" pitchFamily="2" charset="0"/>
                <a:cs typeface="Arial" panose="020B0604020202020204" pitchFamily="34" charset="0"/>
              </a:rPr>
              <a:t>Time series analysis</a:t>
            </a:r>
          </a:p>
          <a:p>
            <a:pPr lvl="2" eaLnBrk="1" hangingPunct="1"/>
            <a:r>
              <a:rPr lang="en-CA" altLang="en-US" sz="2400" dirty="0">
                <a:latin typeface="BC Sans" pitchFamily="2" charset="0"/>
                <a:ea typeface="BC Sans" pitchFamily="2" charset="0"/>
                <a:cs typeface="Arial" panose="020B0604020202020204" pitchFamily="34" charset="0"/>
              </a:rPr>
              <a:t>Multivariate regression</a:t>
            </a:r>
          </a:p>
          <a:p>
            <a:pPr lvl="2" eaLnBrk="1" hangingPunct="1"/>
            <a:r>
              <a:rPr lang="en-CA" altLang="en-US" sz="2400" dirty="0">
                <a:latin typeface="BC Sans" pitchFamily="2" charset="0"/>
                <a:ea typeface="BC Sans" pitchFamily="2" charset="0"/>
                <a:cs typeface="Arial" panose="020B0604020202020204" pitchFamily="34" charset="0"/>
              </a:rPr>
              <a:t>Statistical modelling &amp; machine learning</a:t>
            </a:r>
          </a:p>
          <a:p>
            <a:pPr eaLnBrk="1" hangingPunct="1"/>
            <a:r>
              <a:rPr lang="en-CA" altLang="en-US" sz="2800" dirty="0">
                <a:latin typeface="BC Sans" pitchFamily="2" charset="0"/>
                <a:ea typeface="BC Sans" pitchFamily="2" charset="0"/>
                <a:cs typeface="Arial" panose="020B0604020202020204" pitchFamily="34" charset="0"/>
              </a:rPr>
              <a:t>Software tools</a:t>
            </a:r>
          </a:p>
          <a:p>
            <a:pPr lvl="1" eaLnBrk="1" hangingPunct="1"/>
            <a:r>
              <a:rPr lang="en-CA" altLang="en-US" sz="2400" dirty="0">
                <a:latin typeface="BC Sans" pitchFamily="2" charset="0"/>
                <a:ea typeface="BC Sans" pitchFamily="2" charset="0"/>
                <a:cs typeface="Arial" panose="020B0604020202020204" pitchFamily="34" charset="0"/>
              </a:rPr>
              <a:t>Excel, SPSS, STATA, </a:t>
            </a:r>
            <a:r>
              <a:rPr lang="en-CA" altLang="en-US" sz="2400" dirty="0" err="1">
                <a:latin typeface="BC Sans" pitchFamily="2" charset="0"/>
                <a:ea typeface="BC Sans" pitchFamily="2" charset="0"/>
                <a:cs typeface="Arial" panose="020B0604020202020204" pitchFamily="34" charset="0"/>
              </a:rPr>
              <a:t>eViews</a:t>
            </a:r>
            <a:r>
              <a:rPr lang="en-CA" altLang="en-US" sz="2400" dirty="0">
                <a:latin typeface="BC Sans" pitchFamily="2" charset="0"/>
                <a:ea typeface="BC Sans" pitchFamily="2" charset="0"/>
                <a:cs typeface="Arial" panose="020B0604020202020204" pitchFamily="34" charset="0"/>
              </a:rPr>
              <a:t>, R</a:t>
            </a:r>
          </a:p>
          <a:p>
            <a:pPr lvl="1" eaLnBrk="1" hangingPunct="1"/>
            <a:r>
              <a:rPr lang="en-CA" altLang="en-US" sz="2400" i="1" dirty="0">
                <a:latin typeface="BC Sans" pitchFamily="2" charset="0"/>
                <a:ea typeface="BC Sans" pitchFamily="2" charset="0"/>
                <a:cs typeface="Arial" panose="020B0604020202020204" pitchFamily="34" charset="0"/>
              </a:rPr>
              <a:t>especially R</a:t>
            </a:r>
          </a:p>
          <a:p>
            <a:pPr eaLnBrk="1" hangingPunct="1"/>
            <a:endParaRPr lang="en-CA" altLang="en-US" dirty="0">
              <a:latin typeface="BC Sans" pitchFamily="2" charset="0"/>
              <a:ea typeface="BC Sans" pitchFamily="2"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Powerpoint Template 2012">
  <a:themeElements>
    <a:clrScheme name="BC Stats-Final">
      <a:dk1>
        <a:srgbClr val="1B3061"/>
      </a:dk1>
      <a:lt1>
        <a:sysClr val="window" lastClr="FFFFFF"/>
      </a:lt1>
      <a:dk2>
        <a:srgbClr val="1B3061"/>
      </a:dk2>
      <a:lt2>
        <a:srgbClr val="FFFFFF"/>
      </a:lt2>
      <a:accent1>
        <a:srgbClr val="E3BF17"/>
      </a:accent1>
      <a:accent2>
        <a:srgbClr val="17A1E3"/>
      </a:accent2>
      <a:accent3>
        <a:srgbClr val="3BB54A"/>
      </a:accent3>
      <a:accent4>
        <a:srgbClr val="C9DBE8"/>
      </a:accent4>
      <a:accent5>
        <a:srgbClr val="808080"/>
      </a:accent5>
      <a:accent6>
        <a:srgbClr val="1B3061"/>
      </a:accent6>
      <a:hlink>
        <a:srgbClr val="17A1E3"/>
      </a:hlink>
      <a:folHlink>
        <a:srgbClr val="17A1E3"/>
      </a:folHlink>
    </a:clrScheme>
    <a:fontScheme name="Summer">
      <a:majorFont>
        <a:latin typeface="Century Gothic"/>
        <a:ea typeface=""/>
        <a:cs typeface=""/>
        <a:font script="Jpan" typeface="ヒラギノ丸ゴ Pro W4"/>
        <a:font script="Hans" typeface="宋体"/>
        <a:font script="Hant" typeface="新細明體"/>
      </a:majorFont>
      <a:minorFont>
        <a:latin typeface="Century Gothic"/>
        <a:ea typeface=""/>
        <a:cs typeface=""/>
        <a:font script="Jpan" typeface="ヒラギノ丸ゴ Pro W4"/>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C Stats-Final">
    <a:dk1>
      <a:srgbClr val="1B3061"/>
    </a:dk1>
    <a:lt1>
      <a:sysClr val="window" lastClr="FFFFFF"/>
    </a:lt1>
    <a:dk2>
      <a:srgbClr val="1B3061"/>
    </a:dk2>
    <a:lt2>
      <a:srgbClr val="FFFFFF"/>
    </a:lt2>
    <a:accent1>
      <a:srgbClr val="E3BF17"/>
    </a:accent1>
    <a:accent2>
      <a:srgbClr val="17A1E3"/>
    </a:accent2>
    <a:accent3>
      <a:srgbClr val="3BB54A"/>
    </a:accent3>
    <a:accent4>
      <a:srgbClr val="C9DBE8"/>
    </a:accent4>
    <a:accent5>
      <a:srgbClr val="808080"/>
    </a:accent5>
    <a:accent6>
      <a:srgbClr val="1B3061"/>
    </a:accent6>
    <a:hlink>
      <a:srgbClr val="17A1E3"/>
    </a:hlink>
    <a:folHlink>
      <a:srgbClr val="17A1E3"/>
    </a:folHlink>
  </a:clrScheme>
</a:themeOverride>
</file>

<file path=ppt/theme/themeOverride2.xml><?xml version="1.0" encoding="utf-8"?>
<a:themeOverride xmlns:a="http://schemas.openxmlformats.org/drawingml/2006/main">
  <a:clrScheme name="BC Stats-Final">
    <a:dk1>
      <a:srgbClr val="1B3061"/>
    </a:dk1>
    <a:lt1>
      <a:sysClr val="window" lastClr="FFFFFF"/>
    </a:lt1>
    <a:dk2>
      <a:srgbClr val="1B3061"/>
    </a:dk2>
    <a:lt2>
      <a:srgbClr val="FFFFFF"/>
    </a:lt2>
    <a:accent1>
      <a:srgbClr val="E3BF17"/>
    </a:accent1>
    <a:accent2>
      <a:srgbClr val="17A1E3"/>
    </a:accent2>
    <a:accent3>
      <a:srgbClr val="3BB54A"/>
    </a:accent3>
    <a:accent4>
      <a:srgbClr val="C9DBE8"/>
    </a:accent4>
    <a:accent5>
      <a:srgbClr val="808080"/>
    </a:accent5>
    <a:accent6>
      <a:srgbClr val="1B3061"/>
    </a:accent6>
    <a:hlink>
      <a:srgbClr val="17A1E3"/>
    </a:hlink>
    <a:folHlink>
      <a:srgbClr val="17A1E3"/>
    </a:folHlink>
  </a:clrScheme>
</a:themeOverride>
</file>

<file path=ppt/theme/themeOverride3.xml><?xml version="1.0" encoding="utf-8"?>
<a:themeOverride xmlns:a="http://schemas.openxmlformats.org/drawingml/2006/main">
  <a:clrScheme name="BC Stats-Final">
    <a:dk1>
      <a:srgbClr val="1B3061"/>
    </a:dk1>
    <a:lt1>
      <a:sysClr val="window" lastClr="FFFFFF"/>
    </a:lt1>
    <a:dk2>
      <a:srgbClr val="1B3061"/>
    </a:dk2>
    <a:lt2>
      <a:srgbClr val="FFFFFF"/>
    </a:lt2>
    <a:accent1>
      <a:srgbClr val="E3BF17"/>
    </a:accent1>
    <a:accent2>
      <a:srgbClr val="17A1E3"/>
    </a:accent2>
    <a:accent3>
      <a:srgbClr val="3BB54A"/>
    </a:accent3>
    <a:accent4>
      <a:srgbClr val="C9DBE8"/>
    </a:accent4>
    <a:accent5>
      <a:srgbClr val="808080"/>
    </a:accent5>
    <a:accent6>
      <a:srgbClr val="1B3061"/>
    </a:accent6>
    <a:hlink>
      <a:srgbClr val="17A1E3"/>
    </a:hlink>
    <a:folHlink>
      <a:srgbClr val="17A1E3"/>
    </a:folHlink>
  </a:clrScheme>
</a:themeOverride>
</file>

<file path=ppt/theme/themeOverride4.xml><?xml version="1.0" encoding="utf-8"?>
<a:themeOverride xmlns:a="http://schemas.openxmlformats.org/drawingml/2006/main">
  <a:clrScheme name="BC Stats-Final">
    <a:dk1>
      <a:srgbClr val="1B3061"/>
    </a:dk1>
    <a:lt1>
      <a:sysClr val="window" lastClr="FFFFFF"/>
    </a:lt1>
    <a:dk2>
      <a:srgbClr val="1B3061"/>
    </a:dk2>
    <a:lt2>
      <a:srgbClr val="FFFFFF"/>
    </a:lt2>
    <a:accent1>
      <a:srgbClr val="E3BF17"/>
    </a:accent1>
    <a:accent2>
      <a:srgbClr val="17A1E3"/>
    </a:accent2>
    <a:accent3>
      <a:srgbClr val="3BB54A"/>
    </a:accent3>
    <a:accent4>
      <a:srgbClr val="C9DBE8"/>
    </a:accent4>
    <a:accent5>
      <a:srgbClr val="808080"/>
    </a:accent5>
    <a:accent6>
      <a:srgbClr val="1B3061"/>
    </a:accent6>
    <a:hlink>
      <a:srgbClr val="17A1E3"/>
    </a:hlink>
    <a:folHlink>
      <a:srgbClr val="17A1E3"/>
    </a:folHlink>
  </a:clrScheme>
</a:themeOverride>
</file>

<file path=docProps/app.xml><?xml version="1.0" encoding="utf-8"?>
<Properties xmlns="http://schemas.openxmlformats.org/officeDocument/2006/extended-properties" xmlns:vt="http://schemas.openxmlformats.org/officeDocument/2006/docPropsVTypes">
  <TotalTime>1495</TotalTime>
  <Words>6947</Words>
  <Application>Microsoft Office PowerPoint</Application>
  <PresentationFormat>On-screen Show (4:3)</PresentationFormat>
  <Paragraphs>836</Paragraphs>
  <Slides>77</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BC Sans</vt:lpstr>
      <vt:lpstr>Calibri</vt:lpstr>
      <vt:lpstr>Centur Gothic</vt:lpstr>
      <vt:lpstr>Century Gothic</vt:lpstr>
      <vt:lpstr>Comic Sans MS</vt:lpstr>
      <vt:lpstr>Powerpoint Template 2012</vt:lpstr>
      <vt:lpstr>BC Stats: Data Science for Policy &amp; Operational Decisions</vt:lpstr>
      <vt:lpstr>PowerPoint Presentation</vt:lpstr>
      <vt:lpstr>PowerPoint Presentation</vt:lpstr>
      <vt:lpstr>PowerPoint Presentation</vt:lpstr>
      <vt:lpstr>PowerPoint Presentation</vt:lpstr>
      <vt:lpstr>PowerPoint Presentation</vt:lpstr>
      <vt:lpstr>BC Stats: Who Are Our Clients?</vt:lpstr>
      <vt:lpstr>BC Stats: staff</vt:lpstr>
      <vt:lpstr>BC Stats: analysis</vt:lpstr>
      <vt:lpstr>BC Stats: data 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Enhancing Workflow and Outputs at BC Stats</vt:lpstr>
      <vt:lpstr>Work Environment Survey Reporting</vt:lpstr>
      <vt:lpstr>Work Environment Survey Reporting</vt:lpstr>
      <vt:lpstr>Work Environment Survey Reporting</vt:lpstr>
      <vt:lpstr>Work Environment Survey Reporting</vt:lpstr>
      <vt:lpstr>Work Environment Survey Reporting</vt:lpstr>
      <vt:lpstr>Work Environment Survey Reporting</vt:lpstr>
      <vt:lpstr>Work Environment Survey Reporting</vt:lpstr>
      <vt:lpstr>Work Environment Survey Reporting</vt:lpstr>
      <vt:lpstr>Work Environment Survey Reporting</vt:lpstr>
      <vt:lpstr>Work Environment Survey Reporting</vt:lpstr>
      <vt:lpstr>Infoline – Retail Sales Reporting</vt:lpstr>
      <vt:lpstr>Infoline – Retail Sales Reporting</vt:lpstr>
      <vt:lpstr>Infoline – Retail Sales Reporting</vt:lpstr>
      <vt:lpstr>Infoline – Retail Sales Reporting</vt:lpstr>
      <vt:lpstr>Infoline – Retail Sales Reporting</vt:lpstr>
      <vt:lpstr>Infoline – Retail Sales Reporting</vt:lpstr>
      <vt:lpstr>PowerPoint Presentation</vt:lpstr>
      <vt:lpstr>Infoline – Retail Sales Reporting</vt:lpstr>
      <vt:lpstr>Summary</vt:lpstr>
      <vt:lpstr>BC Stats: Two Data Science Projects Using R</vt:lpstr>
      <vt:lpstr>Data Science, R &amp; BC Stats: Two Projects</vt:lpstr>
      <vt:lpstr>PowerPoint Presentation</vt:lpstr>
      <vt:lpstr>Determining Top Drivers in Small Organizations</vt:lpstr>
      <vt:lpstr>Determining Top Drivers in Small Organizations</vt:lpstr>
      <vt:lpstr>PowerPoint Presentation</vt:lpstr>
      <vt:lpstr>Determining Top Drivers in Small Organizations</vt:lpstr>
      <vt:lpstr>Determining Top Drivers in Small Organizations</vt:lpstr>
      <vt:lpstr>Determining Top Drivers in Small Organizations</vt:lpstr>
      <vt:lpstr>Determining Top Drivers in Small Organizations</vt:lpstr>
      <vt:lpstr>Determining Top Drivers in Small Organizations</vt:lpstr>
      <vt:lpstr>Determining Top Drivers in Small Organizations</vt:lpstr>
      <vt:lpstr>PowerPoint Presentation</vt:lpstr>
      <vt:lpstr>Determining Top Drivers in Small Organizations</vt:lpstr>
      <vt:lpstr>PowerPoint Presentation</vt:lpstr>
      <vt:lpstr>Raking Population Data</vt:lpstr>
      <vt:lpstr>PowerPoint Presentation</vt:lpstr>
      <vt:lpstr>PowerPoint Presentation</vt:lpstr>
      <vt:lpstr>Raking Population Data</vt:lpstr>
      <vt:lpstr>Raking Population Data</vt:lpstr>
      <vt:lpstr>Raking Population Data</vt:lpstr>
      <vt:lpstr>Raking Population Data</vt:lpstr>
      <vt:lpstr>Raking Population Data</vt:lpstr>
      <vt:lpstr>Raking Population Data</vt:lpstr>
      <vt:lpstr>Raking Population Data</vt:lpstr>
      <vt:lpstr>Raking Population Data</vt:lpstr>
      <vt:lpstr>Raking Population Data</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 Stats: Statistical Information for Policy &amp; Operational Decisions</dc:title>
  <dc:creator>Monkman, Martin JTT:EX</dc:creator>
  <cp:lastModifiedBy>Monkman, Martin JEDC:EX</cp:lastModifiedBy>
  <cp:revision>109</cp:revision>
  <dcterms:created xsi:type="dcterms:W3CDTF">2020-01-08T15:43:20Z</dcterms:created>
  <dcterms:modified xsi:type="dcterms:W3CDTF">2020-03-18T19:25:56Z</dcterms:modified>
</cp:coreProperties>
</file>